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98" r:id="rId3"/>
    <p:sldId id="299" r:id="rId4"/>
    <p:sldId id="300" r:id="rId5"/>
    <p:sldId id="265" r:id="rId6"/>
    <p:sldId id="261" r:id="rId7"/>
    <p:sldId id="263" r:id="rId8"/>
    <p:sldId id="259" r:id="rId9"/>
    <p:sldId id="260" r:id="rId10"/>
    <p:sldId id="257" r:id="rId11"/>
    <p:sldId id="267" r:id="rId12"/>
    <p:sldId id="268" r:id="rId13"/>
    <p:sldId id="296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71" r:id="rId22"/>
    <p:sldId id="274" r:id="rId23"/>
    <p:sldId id="275" r:id="rId24"/>
    <p:sldId id="276" r:id="rId25"/>
    <p:sldId id="277" r:id="rId26"/>
    <p:sldId id="278" r:id="rId27"/>
    <p:sldId id="27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0066"/>
    <a:srgbClr val="CC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8586AEC-279E-483F-8DF8-2B152F5908B5}" type="datetimeFigureOut">
              <a:rPr lang="en-US" smtClean="0"/>
              <a:pPr/>
              <a:t>3/17/2010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F16A24A7-5A7E-48B1-80AD-CBE240E199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8586AEC-279E-483F-8DF8-2B152F5908B5}" type="datetimeFigureOut">
              <a:rPr lang="en-US" smtClean="0"/>
              <a:pPr/>
              <a:t>3/17/2010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F16A24A7-5A7E-48B1-80AD-CBE240E199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8586AEC-279E-483F-8DF8-2B152F5908B5}" type="datetimeFigureOut">
              <a:rPr lang="en-US" smtClean="0"/>
              <a:pPr/>
              <a:t>3/17/2010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F16A24A7-5A7E-48B1-80AD-CBE240E199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86AEC-279E-483F-8DF8-2B152F5908B5}" type="datetimeFigureOut">
              <a:rPr lang="en-US" smtClean="0"/>
              <a:pPr/>
              <a:t>3/17/2010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A24A7-5A7E-48B1-80AD-CBE240E199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86AEC-279E-483F-8DF8-2B152F5908B5}" type="datetimeFigureOut">
              <a:rPr lang="en-US" smtClean="0"/>
              <a:pPr/>
              <a:t>3/17/2010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A24A7-5A7E-48B1-80AD-CBE240E199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8586AEC-279E-483F-8DF8-2B152F5908B5}" type="datetimeFigureOut">
              <a:rPr lang="en-US" smtClean="0"/>
              <a:pPr/>
              <a:t>3/17/2010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F16A24A7-5A7E-48B1-80AD-CBE240E199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8586AEC-279E-483F-8DF8-2B152F5908B5}" type="datetimeFigureOut">
              <a:rPr lang="en-US" smtClean="0"/>
              <a:pPr/>
              <a:t>3/17/2010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F16A24A7-5A7E-48B1-80AD-CBE240E199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8586AEC-279E-483F-8DF8-2B152F5908B5}" type="datetimeFigureOut">
              <a:rPr lang="en-US" smtClean="0"/>
              <a:pPr/>
              <a:t>3/17/2010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F16A24A7-5A7E-48B1-80AD-CBE240E1999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86AEC-279E-483F-8DF8-2B152F5908B5}" type="datetimeFigureOut">
              <a:rPr lang="en-US" smtClean="0"/>
              <a:pPr/>
              <a:t>3/17/2010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A24A7-5A7E-48B1-80AD-CBE240E199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86AEC-279E-483F-8DF8-2B152F5908B5}" type="datetimeFigureOut">
              <a:rPr lang="en-US" smtClean="0"/>
              <a:pPr/>
              <a:t>3/17/2010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A24A7-5A7E-48B1-80AD-CBE240E199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8586AEC-279E-483F-8DF8-2B152F5908B5}" type="datetimeFigureOut">
              <a:rPr lang="en-US" smtClean="0"/>
              <a:pPr/>
              <a:t>3/17/2010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F16A24A7-5A7E-48B1-80AD-CBE240E199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8586AEC-279E-483F-8DF8-2B152F5908B5}" type="datetimeFigureOut">
              <a:rPr lang="en-US" smtClean="0"/>
              <a:pPr/>
              <a:t>3/17/2010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F16A24A7-5A7E-48B1-80AD-CBE240E199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8586AEC-279E-483F-8DF8-2B152F5908B5}" type="datetimeFigureOut">
              <a:rPr lang="en-US" smtClean="0"/>
              <a:pPr/>
              <a:t>3/17/2010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F16A24A7-5A7E-48B1-80AD-CBE240E199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>
    <p:random/>
  </p:transition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hyperlink" Target="http://images.google.com.tw/imgres?imgurl=http://english.ucsb.edu/grad/student-pages/JDouglass/reading/images/howells.jpg&amp;imgrefurl=http://english.ucsb.edu/grad/student-pages/JDouglass/reading/titanizer.asp?GroupID=2&amp;Mode=Card&amp;Sort=ListLastName&amp;h=100&amp;w=100&amp;sz=8&amp;tbnid=tqtfgqI8higJ:&amp;tbnh=77&amp;tbnw=77&amp;start=13&amp;prev=/images?q=A+Hazard+of+New+Fortunes&amp;hl=zh-TW&amp;lr=&amp;ie=UTF-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File:SCrane2.JPG" TargetMode="External"/><Relationship Id="rId5" Type="http://schemas.openxmlformats.org/officeDocument/2006/relationships/image" Target="../media/image3.jpeg"/><Relationship Id="rId10" Type="http://schemas.openxmlformats.org/officeDocument/2006/relationships/image" Target="../media/image7.jpeg"/><Relationship Id="rId4" Type="http://schemas.openxmlformats.org/officeDocument/2006/relationships/hyperlink" Target="http://en.wikipedia.org/wiki/File:Edward_Bellamy_-_photograph_c.1889.jpg" TargetMode="External"/><Relationship Id="rId9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images.google.com.tw/imgres?imgurl=http://buy.overstock.com/images/products/bnt/FC0452009634.JPG&amp;imgrefurl=http://www.buy-books.us/749493.htm&amp;h=572&amp;w=401&amp;sz=30&amp;tbnid=y5whKX8zQqMJ:&amp;tbnh=129&amp;tbnw=91&amp;start=2&amp;prev=/images?q=A+Hazard+of+New+Fortunes&amp;hl=zh-TW&amp;lr=&amp;ie=UTF-8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hyperlink" Target="http://images.google.com.tw/imgres?imgurl=http://buy.overstock.com/images/products/muze/books/0140439234.jpg&amp;imgrefurl=http://www.buy-books.us/742551.htm&amp;h=254&amp;w=165&amp;sz=12&amp;tbnid=bPRWtfS9vv0J:&amp;tbnh=104&amp;tbnw=68&amp;start=1&amp;prev=/images?q=A+Hazard+of+New+Fortunes&amp;hl=zh-TW&amp;lr=&amp;ie=UTF-8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en.wikipedia.org/wiki/File:Edward_Bellamy_-_photograph_c.1889.jpg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en.wikipedia.org/wiki/File:Edward_Bellamy_-_photograph_c.1889.jpg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en.wikipedia.org/wiki/File:Edward_Bellamy_-_photograph_c.1889.jpg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com.tw/imgres?imgurl=http://english.ucsb.edu/grad/student-pages/JDouglass/reading/images/howells.jpg&amp;imgrefurl=http://english.ucsb.edu/grad/student-pages/JDouglass/reading/titanizer.asp?GroupID=2&amp;Mode=Card&amp;Sort=ListLastName&amp;h=100&amp;w=100&amp;sz=8&amp;tbnid=tqtfgqI8higJ:&amp;tbnh=77&amp;tbnw=77&amp;start=13&amp;prev=/images?q=A+Hazard+of+New+Fortunes&amp;hl=zh-TW&amp;lr=&amp;ie=UTF-8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com.tw/imgres?imgurl=http://english.ucsb.edu/grad/student-pages/JDouglass/reading/images/howells.jpg&amp;imgrefurl=http://english.ucsb.edu/grad/student-pages/JDouglass/reading/titanizer.asp?GroupID=2&amp;Mode=Card&amp;Sort=ListLastName&amp;h=100&amp;w=100&amp;sz=8&amp;tbnid=tqtfgqI8higJ:&amp;tbnh=77&amp;tbnw=77&amp;start=13&amp;prev=/images?q=A+Hazard+of+New+Fortunes&amp;hl=zh-TW&amp;lr=&amp;ie=UTF-8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com.tw/imgres?imgurl=http://english.ucsb.edu/grad/student-pages/JDouglass/reading/images/howells.jpg&amp;imgrefurl=http://english.ucsb.edu/grad/student-pages/JDouglass/reading/titanizer.asp?GroupID=2&amp;Mode=Card&amp;Sort=ListLastName&amp;h=100&amp;w=100&amp;sz=8&amp;tbnid=tqtfgqI8higJ:&amp;tbnh=77&amp;tbnw=77&amp;start=13&amp;prev=/images?q=A+Hazard+of+New+Fortunes&amp;hl=zh-TW&amp;lr=&amp;ie=UTF-8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com.tw/imgres?imgurl=http://english.ucsb.edu/grad/student-pages/JDouglass/reading/images/howells.jpg&amp;imgrefurl=http://english.ucsb.edu/grad/student-pages/JDouglass/reading/titanizer.asp?GroupID=2&amp;Mode=Card&amp;Sort=ListLastName&amp;h=100&amp;w=100&amp;sz=8&amp;tbnid=tqtfgqI8higJ:&amp;tbnh=77&amp;tbnw=77&amp;start=13&amp;prev=/images?q=A+Hazard+of+New+Fortunes&amp;hl=zh-TW&amp;lr=&amp;ie=UTF-8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com.tw/imgres?imgurl=http://english.ucsb.edu/grad/student-pages/JDouglass/reading/images/howells.jpg&amp;imgrefurl=http://english.ucsb.edu/grad/student-pages/JDouglass/reading/titanizer.asp?GroupID=2&amp;Mode=Card&amp;Sort=ListLastName&amp;h=100&amp;w=100&amp;sz=8&amp;tbnid=tqtfgqI8higJ:&amp;tbnh=77&amp;tbnw=77&amp;start=13&amp;prev=/images?q=A+Hazard+of+New+Fortunes&amp;hl=zh-TW&amp;lr=&amp;ie=UTF-8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howell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9703458">
            <a:off x="433645" y="267400"/>
            <a:ext cx="1366837" cy="122396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" name="Picture 2" descr="http://upload.wikimedia.org/wikipedia/commons/thumb/0/0b/Edward_Bellamy_-_photograph_c.1889.jpg/220px-Edward_Bellamy_-_photograph_c.1889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0097721">
            <a:off x="299200" y="1472415"/>
            <a:ext cx="1423883" cy="157163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4" name="صورة 1" descr="http://upload.wikimedia.org/wikipedia/commons/thumb/6/6c/SCrane2.JPG/220px-SCrane2.JPG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20391804">
            <a:off x="359110" y="2703041"/>
            <a:ext cx="1567703" cy="182399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عنصر نائب للمحتوى 6"/>
          <p:cNvSpPr>
            <a:spLocks noGrp="1"/>
          </p:cNvSpPr>
          <p:nvPr>
            <p:ph idx="1"/>
          </p:nvPr>
        </p:nvSpPr>
        <p:spPr>
          <a:xfrm>
            <a:off x="2214546" y="214290"/>
            <a:ext cx="6429420" cy="571503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err="1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Salwa</a:t>
            </a:r>
            <a:r>
              <a:rPr lang="en-US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 AL-</a:t>
            </a:r>
            <a:r>
              <a:rPr lang="en-US" dirty="0" err="1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Hmyani</a:t>
            </a:r>
            <a:r>
              <a:rPr lang="en-US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 (Introduction)</a:t>
            </a:r>
          </a:p>
          <a:p>
            <a:pPr marL="514350" indent="-514350">
              <a:buNone/>
            </a:pPr>
            <a:endParaRPr lang="en-US" sz="1400" dirty="0" smtClean="0">
              <a:ln w="18415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gency FB" pitchFamily="34" charset="0"/>
            </a:endParaRPr>
          </a:p>
          <a:p>
            <a:pPr marL="514350" indent="-514350">
              <a:buNone/>
            </a:pPr>
            <a:r>
              <a:rPr lang="en-US" dirty="0" err="1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Amal</a:t>
            </a:r>
            <a:r>
              <a:rPr lang="en-US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Wazna</a:t>
            </a:r>
            <a:r>
              <a:rPr lang="en-US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 (</a:t>
            </a:r>
            <a:r>
              <a:rPr lang="en-US" altLang="zh-TW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William Dean Howell </a:t>
            </a:r>
            <a:r>
              <a:rPr lang="en-US" altLang="zh-TW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)</a:t>
            </a:r>
          </a:p>
          <a:p>
            <a:pPr marL="514350" indent="-514350">
              <a:buNone/>
            </a:pPr>
            <a:endParaRPr lang="en-US" altLang="zh-TW" sz="1400" dirty="0" smtClean="0">
              <a:ln w="18415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gency FB" pitchFamily="34" charset="0"/>
            </a:endParaRPr>
          </a:p>
          <a:p>
            <a:pPr marL="514350" indent="-514350">
              <a:buNone/>
            </a:pPr>
            <a:r>
              <a:rPr lang="en-US" dirty="0" err="1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Afnan</a:t>
            </a:r>
            <a:r>
              <a:rPr lang="en-US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Abo</a:t>
            </a:r>
            <a:r>
              <a:rPr lang="en-US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 Al-</a:t>
            </a:r>
            <a:r>
              <a:rPr lang="en-US" dirty="0" err="1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hassan</a:t>
            </a:r>
            <a:r>
              <a:rPr lang="en-US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 (</a:t>
            </a:r>
            <a:r>
              <a:rPr lang="en-US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Edward </a:t>
            </a:r>
            <a:r>
              <a:rPr lang="en-US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Bellamy)</a:t>
            </a:r>
          </a:p>
          <a:p>
            <a:pPr marL="514350" indent="-514350">
              <a:buNone/>
            </a:pPr>
            <a:endParaRPr lang="en-US" sz="1500" dirty="0" smtClean="0">
              <a:ln w="18415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gency FB" pitchFamily="34" charset="0"/>
            </a:endParaRPr>
          </a:p>
          <a:p>
            <a:pPr marL="514350" indent="-514350">
              <a:buNone/>
            </a:pPr>
            <a:r>
              <a:rPr lang="en-US" dirty="0" err="1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Basma</a:t>
            </a:r>
            <a:r>
              <a:rPr lang="en-US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Sawadi</a:t>
            </a:r>
            <a:r>
              <a:rPr lang="en-US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 (</a:t>
            </a:r>
            <a:r>
              <a:rPr lang="en-US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Stephen Crane </a:t>
            </a:r>
            <a:r>
              <a:rPr lang="en-US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)</a:t>
            </a:r>
          </a:p>
          <a:p>
            <a:pPr marL="514350" indent="-514350">
              <a:buNone/>
            </a:pPr>
            <a:endParaRPr lang="en-US" sz="1500" dirty="0" smtClean="0">
              <a:ln w="18415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gency FB" pitchFamily="34" charset="0"/>
            </a:endParaRPr>
          </a:p>
          <a:p>
            <a:pPr marL="514350" indent="-514350">
              <a:buNone/>
            </a:pPr>
            <a:r>
              <a:rPr lang="en-US" dirty="0" err="1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Razan</a:t>
            </a:r>
            <a:r>
              <a:rPr lang="en-US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 Al-Ali (</a:t>
            </a:r>
            <a:r>
              <a:rPr lang="en-US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Frederic’s </a:t>
            </a:r>
            <a:r>
              <a:rPr lang="en-US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style, Hamlin Garland and Ambrose Bierce)</a:t>
            </a:r>
          </a:p>
          <a:p>
            <a:pPr marL="514350" lvl="0" indent="-514350">
              <a:buNone/>
            </a:pPr>
            <a:endParaRPr lang="en-US" sz="1500" dirty="0" smtClean="0">
              <a:ln w="18415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gency FB" pitchFamily="34" charset="0"/>
            </a:endParaRPr>
          </a:p>
          <a:p>
            <a:pPr marL="514350" lvl="0" indent="-514350">
              <a:buNone/>
            </a:pPr>
            <a:r>
              <a:rPr lang="en-US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gency FB" pitchFamily="34" charset="0"/>
              </a:rPr>
              <a:t>Sara Al- Khattabi ( Henry James)</a:t>
            </a:r>
            <a:endParaRPr lang="ar-SA" dirty="0" smtClean="0">
              <a:ln w="18415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gency FB" pitchFamily="34" charset="0"/>
            </a:endParaRPr>
          </a:p>
          <a:p>
            <a:pPr>
              <a:buNone/>
            </a:pPr>
            <a:endParaRPr lang="en-US" b="1" dirty="0" smtClean="0">
              <a:solidFill>
                <a:schemeClr val="bg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Agency FB" pitchFamily="34" charset="0"/>
            </a:endParaRPr>
          </a:p>
        </p:txBody>
      </p:sp>
      <p:pic>
        <p:nvPicPr>
          <p:cNvPr id="8" name="Content Placeholder 3" descr="imagesCA617RY6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20768458">
            <a:off x="144469" y="4129620"/>
            <a:ext cx="1243016" cy="135732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9" name="Content Placeholder 3" descr="imagesd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rot="582078">
            <a:off x="752258" y="5120430"/>
            <a:ext cx="1543055" cy="142876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" name="صورة 9" descr="imagesCARVCLFZ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428860" y="5429264"/>
            <a:ext cx="1143008" cy="128587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-285784" y="1928802"/>
            <a:ext cx="7143768" cy="4364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990600" marR="0" lvl="1" indent="-5334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SzPct val="50000"/>
              <a:tabLst/>
              <a:defRPr/>
            </a:pPr>
            <a:r>
              <a:rPr kumimoji="1" lang="en-US" altLang="zh-TW" sz="28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A Hazard of New Fortunes</a:t>
            </a:r>
            <a:r>
              <a:rPr kumimoji="1" lang="en-US" altLang="zh-TW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 (1890</a:t>
            </a:r>
            <a:r>
              <a:rPr kumimoji="1" lang="en-US" altLang="zh-TW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)</a:t>
            </a:r>
            <a:endParaRPr kumimoji="1" lang="en-US" altLang="zh-TW" sz="2800" b="1" i="0" u="none" strike="noStrike" kern="0" cap="none" spc="0" normalizeH="0" baseline="0" noProof="0" dirty="0" smtClean="0">
              <a:ln>
                <a:noFill/>
              </a:ln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n-ea"/>
              <a:cs typeface="+mn-cs"/>
            </a:endParaRPr>
          </a:p>
          <a:p>
            <a:pPr marL="990600" marR="0" lvl="1" indent="-5334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SzPct val="50000"/>
              <a:buFont typeface="Arial" pitchFamily="34" charset="0"/>
              <a:buChar char="•"/>
              <a:tabLst/>
              <a:defRPr/>
            </a:pPr>
            <a:endParaRPr kumimoji="1" lang="en-US" altLang="zh-TW" sz="2800" b="1" kern="0" dirty="0" smtClean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990600" marR="0" lvl="1" indent="-5334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SzPct val="50000"/>
              <a:tabLst/>
              <a:defRPr/>
            </a:pPr>
            <a:endParaRPr kumimoji="1" lang="en-US" altLang="zh-TW" sz="2800" b="1" i="0" u="none" strike="noStrike" kern="0" cap="none" spc="0" normalizeH="0" baseline="0" noProof="0" dirty="0" smtClean="0">
              <a:ln>
                <a:noFill/>
              </a:ln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n-ea"/>
              <a:cs typeface="+mn-cs"/>
            </a:endParaRPr>
          </a:p>
          <a:p>
            <a:pPr marL="990600" marR="0" lvl="1" indent="-5334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SzPct val="50000"/>
              <a:tabLst/>
              <a:defRPr/>
            </a:pPr>
            <a:r>
              <a:rPr kumimoji="1" lang="en-US" altLang="zh-TW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He became a kind of socialist.</a:t>
            </a:r>
          </a:p>
          <a:p>
            <a:pPr marL="990600" marR="0" lvl="1" indent="-5334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SzPct val="50000"/>
              <a:tabLst/>
              <a:defRPr/>
            </a:pPr>
            <a:endParaRPr kumimoji="1" lang="en-US" altLang="zh-TW" sz="2800" b="0" i="0" u="none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990600" marR="0" lvl="1" indent="-5334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SzPct val="50000"/>
              <a:tabLst/>
              <a:defRPr/>
            </a:pPr>
            <a:r>
              <a:rPr kumimoji="1" lang="en-US" altLang="zh-TW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This outlook made him add anew law to his ideology of realism: art and the artist must serve the poor people of society.</a:t>
            </a:r>
          </a:p>
          <a:p>
            <a:pPr marL="990600" marR="0" lvl="1" indent="-5334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SzPct val="50000"/>
              <a:tabLst/>
              <a:defRPr/>
            </a:pPr>
            <a:endParaRPr kumimoji="1" lang="en-US" altLang="zh-TW" sz="2800" b="0" i="0" u="none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990600" marR="0" lvl="1" indent="-5334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SzPct val="50000"/>
              <a:tabLst/>
              <a:defRPr/>
            </a:pPr>
            <a:r>
              <a:rPr kumimoji="1" lang="en-US" altLang="zh-TW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He began attacking the evils of American capitalism, its selfish competition.</a:t>
            </a:r>
          </a:p>
          <a:p>
            <a:pPr marL="990600" marR="0" lvl="1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50000"/>
              <a:buFont typeface="Wingdings" pitchFamily="2" charset="2"/>
              <a:buChar char="v"/>
              <a:tabLst/>
              <a:defRPr/>
            </a:pPr>
            <a:endParaRPr kumimoji="1" lang="en-US" altLang="zh-TW" sz="2800" b="0" i="0" u="none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90600" marR="0" lvl="1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50000"/>
              <a:buFont typeface="Wingdings" pitchFamily="2" charset="2"/>
              <a:buChar char="v"/>
              <a:tabLst/>
              <a:defRPr/>
            </a:pPr>
            <a:endParaRPr kumimoji="1" lang="en-US" altLang="zh-TW" sz="2800" b="0" i="0" u="none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85720" y="214290"/>
            <a:ext cx="8001056" cy="128586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  <a:t>William Dean Howell </a:t>
            </a:r>
            <a:b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</a:br>
            <a: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  <a:t>(</a:t>
            </a:r>
            <a: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  <a:t>1837-1920</a:t>
            </a:r>
            <a: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  <a:t>)</a:t>
            </a:r>
          </a:p>
        </p:txBody>
      </p:sp>
      <p:pic>
        <p:nvPicPr>
          <p:cNvPr id="8" name="Picture 5" descr="FC0452009634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1142984"/>
            <a:ext cx="2159001" cy="27368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7" descr="0140439234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43768" y="3786190"/>
            <a:ext cx="1800225" cy="22320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5"/>
          <p:cNvSpPr txBox="1">
            <a:spLocks/>
          </p:cNvSpPr>
          <p:nvPr/>
        </p:nvSpPr>
        <p:spPr>
          <a:xfrm>
            <a:off x="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44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1" lang="en-US" sz="44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1" lang="ar-SA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عنصر نائب للمحتوى 8"/>
          <p:cNvSpPr txBox="1">
            <a:spLocks/>
          </p:cNvSpPr>
          <p:nvPr/>
        </p:nvSpPr>
        <p:spPr>
          <a:xfrm>
            <a:off x="285720" y="1643050"/>
            <a:ext cx="8143932" cy="4857784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algn="ctr"/>
            <a:r>
              <a:rPr lang="en-US" sz="3200" b="1" dirty="0" smtClean="0"/>
              <a:t>Edward Bellamy(1850-1898)</a:t>
            </a:r>
          </a:p>
          <a:p>
            <a:endParaRPr lang="en-US" sz="1000" b="1" dirty="0" smtClean="0"/>
          </a:p>
          <a:p>
            <a:r>
              <a:rPr lang="en-US" sz="3200" b="1" dirty="0" smtClean="0"/>
              <a:t>Nationality:</a:t>
            </a:r>
            <a:r>
              <a:rPr lang="en-US" sz="3200" dirty="0" smtClean="0"/>
              <a:t> American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 </a:t>
            </a:r>
            <a:endParaRPr lang="en-US" sz="3200" dirty="0" smtClean="0"/>
          </a:p>
          <a:p>
            <a:endParaRPr lang="en-US" sz="1000" dirty="0" smtClean="0"/>
          </a:p>
          <a:p>
            <a:r>
              <a:rPr lang="en-US" sz="3200" b="1" dirty="0" smtClean="0"/>
              <a:t>Occupations:</a:t>
            </a:r>
            <a:r>
              <a:rPr lang="en-US" sz="3200" dirty="0" smtClean="0"/>
              <a:t> Novelist, Short story writer  and a social reformer</a:t>
            </a:r>
            <a:r>
              <a:rPr lang="en-US" sz="3200" dirty="0" smtClean="0"/>
              <a:t>.</a:t>
            </a:r>
          </a:p>
          <a:p>
            <a:endParaRPr lang="en-US" sz="3200" dirty="0" smtClean="0"/>
          </a:p>
          <a:p>
            <a:endParaRPr lang="en-US" sz="1000" dirty="0" smtClean="0"/>
          </a:p>
          <a:p>
            <a:r>
              <a:rPr lang="en-US" sz="3200" b="1" dirty="0" smtClean="0"/>
              <a:t>Literary movement:</a:t>
            </a:r>
          </a:p>
          <a:p>
            <a:r>
              <a:rPr lang="en-US" sz="3200" dirty="0" smtClean="0"/>
              <a:t>Realism and Naturalism.</a:t>
            </a:r>
            <a:endParaRPr lang="en-US" sz="3200" dirty="0" smtClean="0"/>
          </a:p>
        </p:txBody>
      </p:sp>
      <p:sp>
        <p:nvSpPr>
          <p:cNvPr id="5" name="مستطيل 9"/>
          <p:cNvSpPr/>
          <p:nvPr/>
        </p:nvSpPr>
        <p:spPr>
          <a:xfrm>
            <a:off x="571472" y="357166"/>
            <a:ext cx="7000924" cy="76944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kumimoji="1" lang="en-US" sz="4400" b="1" kern="0" dirty="0" smtClean="0">
                <a:solidFill>
                  <a:schemeClr val="bg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Agency FB" pitchFamily="34" charset="0"/>
              </a:rPr>
              <a:t>Edward Bellamy (1850-1898)</a:t>
            </a:r>
            <a:endParaRPr kumimoji="1" lang="ar-SA" sz="4400" b="1" kern="0" dirty="0" smtClean="0">
              <a:solidFill>
                <a:schemeClr val="bg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Agency FB" pitchFamily="34" charset="0"/>
            </a:endParaRPr>
          </a:p>
        </p:txBody>
      </p:sp>
      <p:pic>
        <p:nvPicPr>
          <p:cNvPr id="6" name="Picture 2" descr="http://upload.wikimedia.org/wikipedia/commons/thumb/0/0b/Edward_Bellamy_-_photograph_c.1889.jpg/220px-Edward_Bellamy_-_photograph_c.1889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92122">
            <a:off x="7057847" y="142202"/>
            <a:ext cx="1571636" cy="144582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 txBox="1">
            <a:spLocks/>
          </p:cNvSpPr>
          <p:nvPr/>
        </p:nvSpPr>
        <p:spPr>
          <a:xfrm>
            <a:off x="428596" y="1643050"/>
            <a:ext cx="8229600" cy="4972072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Clr>
                <a:schemeClr val="accent1">
                  <a:lumMod val="50000"/>
                </a:schemeClr>
              </a:buClr>
              <a:buSzPct val="200000"/>
              <a:buFont typeface="Cambria" pitchFamily="18" charset="0"/>
              <a:buChar char="*"/>
            </a:pPr>
            <a:r>
              <a:rPr lang="en-US" sz="3200" dirty="0" smtClean="0"/>
              <a:t>As </a:t>
            </a:r>
            <a:r>
              <a:rPr lang="en-US" sz="3200" dirty="0" smtClean="0"/>
              <a:t>many “naturalists "He believed people were not really “free". they controlled by </a:t>
            </a:r>
            <a:r>
              <a:rPr lang="en-US" sz="3200" u="sng" dirty="0" smtClean="0"/>
              <a:t>social</a:t>
            </a:r>
            <a:r>
              <a:rPr lang="en-US" sz="3200" dirty="0" smtClean="0"/>
              <a:t>, </a:t>
            </a:r>
            <a:r>
              <a:rPr lang="en-US" sz="3200" u="sng" dirty="0" smtClean="0"/>
              <a:t>economic</a:t>
            </a:r>
            <a:r>
              <a:rPr lang="en-US" sz="3200" dirty="0" smtClean="0"/>
              <a:t> and </a:t>
            </a:r>
            <a:r>
              <a:rPr lang="en-US" sz="3200" u="sng" dirty="0" smtClean="0"/>
              <a:t>physiological</a:t>
            </a:r>
            <a:r>
              <a:rPr lang="en-US" sz="3200" dirty="0" smtClean="0"/>
              <a:t> causes..</a:t>
            </a:r>
          </a:p>
          <a:p>
            <a:pPr>
              <a:buClr>
                <a:schemeClr val="accent1">
                  <a:lumMod val="50000"/>
                </a:schemeClr>
              </a:buClr>
              <a:buSzPct val="200000"/>
              <a:buFont typeface="Cambria" pitchFamily="18" charset="0"/>
              <a:buChar char="*"/>
            </a:pPr>
            <a:endParaRPr lang="ar-SA" sz="3600" dirty="0" smtClean="0"/>
          </a:p>
          <a:p>
            <a:pPr>
              <a:buClr>
                <a:schemeClr val="accent1">
                  <a:lumMod val="50000"/>
                </a:schemeClr>
              </a:buClr>
              <a:buSzPct val="200000"/>
              <a:buFont typeface="Cambria" pitchFamily="18" charset="0"/>
              <a:buChar char="*"/>
            </a:pPr>
            <a:r>
              <a:rPr lang="en-US" sz="3200" dirty="0" smtClean="0"/>
              <a:t>The  author propose is really to criticize capitalist America of the 1880s. </a:t>
            </a:r>
          </a:p>
          <a:p>
            <a:pPr>
              <a:buClr>
                <a:schemeClr val="accent1">
                  <a:lumMod val="50000"/>
                </a:schemeClr>
              </a:buClr>
              <a:buSzPct val="200000"/>
              <a:buFont typeface="Cambria" pitchFamily="18" charset="0"/>
              <a:buChar char="*"/>
            </a:pPr>
            <a:endParaRPr lang="en-US" sz="3600" dirty="0" smtClean="0"/>
          </a:p>
          <a:p>
            <a:pPr>
              <a:buClr>
                <a:schemeClr val="accent1">
                  <a:lumMod val="50000"/>
                </a:schemeClr>
              </a:buClr>
              <a:buSzPct val="200000"/>
              <a:buFont typeface="Cambria" pitchFamily="18" charset="0"/>
              <a:buChar char="*"/>
            </a:pPr>
            <a:r>
              <a:rPr lang="en-US" sz="3200" dirty="0" smtClean="0"/>
              <a:t>Bellamy was sure society's problems could be solved by </a:t>
            </a:r>
            <a:r>
              <a:rPr lang="en-US" sz="3200" u="sng" dirty="0" smtClean="0"/>
              <a:t>a higher level of industrialization</a:t>
            </a:r>
            <a:r>
              <a:rPr lang="en-US" sz="3200" dirty="0" smtClean="0"/>
              <a:t>.</a:t>
            </a:r>
            <a:endParaRPr kumimoji="1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مستطيل 9"/>
          <p:cNvSpPr/>
          <p:nvPr/>
        </p:nvSpPr>
        <p:spPr>
          <a:xfrm>
            <a:off x="571472" y="357166"/>
            <a:ext cx="7000924" cy="76944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kumimoji="1" lang="en-US" sz="4400" b="1" kern="0" dirty="0" smtClean="0">
                <a:solidFill>
                  <a:schemeClr val="bg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Agency FB" pitchFamily="34" charset="0"/>
              </a:rPr>
              <a:t>Edward Bellamy (1850-1898)</a:t>
            </a:r>
            <a:endParaRPr kumimoji="1" lang="ar-SA" sz="4400" kern="0" dirty="0" smtClean="0">
              <a:solidFill>
                <a:schemeClr val="bg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Agency FB" pitchFamily="34" charset="0"/>
            </a:endParaRPr>
          </a:p>
        </p:txBody>
      </p:sp>
      <p:pic>
        <p:nvPicPr>
          <p:cNvPr id="6" name="Picture 2" descr="http://upload.wikimedia.org/wikipedia/commons/thumb/0/0b/Edward_Bellamy_-_photograph_c.1889.jpg/220px-Edward_Bellamy_-_photograph_c.1889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92122">
            <a:off x="7057847" y="142202"/>
            <a:ext cx="1571636" cy="144582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7858180" cy="928710"/>
          </a:xfr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pPr rtl="0"/>
            <a:r>
              <a:rPr lang="en-US" u="sng" dirty="0" smtClean="0">
                <a:solidFill>
                  <a:schemeClr val="bg1"/>
                </a:solidFill>
              </a:rPr>
              <a:t>Bellamy’s  famous works</a:t>
            </a:r>
            <a:endParaRPr lang="ar-SA" u="sng" dirty="0">
              <a:solidFill>
                <a:schemeClr val="bg1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28596" y="1357298"/>
            <a:ext cx="8258204" cy="5357850"/>
          </a:xfrm>
        </p:spPr>
        <p:txBody>
          <a:bodyPr>
            <a:normAutofit fontScale="85000" lnSpcReduction="10000"/>
          </a:bodyPr>
          <a:lstStyle/>
          <a:p>
            <a:pPr algn="l" rtl="0">
              <a:buNone/>
            </a:pPr>
            <a:r>
              <a:rPr lang="en-US" b="1" i="1" dirty="0" smtClean="0">
                <a:solidFill>
                  <a:schemeClr val="tx1"/>
                </a:solidFill>
              </a:rPr>
              <a:t>Looking Backward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algn="l" rtl="0">
              <a:buClr>
                <a:schemeClr val="accent1">
                  <a:lumMod val="50000"/>
                </a:schemeClr>
              </a:buClr>
              <a:buSzPct val="200000"/>
              <a:buFont typeface="Cambria" pitchFamily="18" charset="0"/>
              <a:buChar char="*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Appeared </a:t>
            </a:r>
            <a:r>
              <a:rPr lang="en-US" dirty="0" smtClean="0">
                <a:solidFill>
                  <a:schemeClr val="tx1"/>
                </a:solidFill>
              </a:rPr>
              <a:t>in(1888)Set in </a:t>
            </a:r>
            <a:r>
              <a:rPr lang="en-US" dirty="0" smtClean="0">
                <a:solidFill>
                  <a:schemeClr val="tx1"/>
                </a:solidFill>
              </a:rPr>
              <a:t>Boston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 rtl="0">
              <a:buClr>
                <a:schemeClr val="accent1">
                  <a:lumMod val="50000"/>
                </a:schemeClr>
              </a:buClr>
              <a:buSzPct val="200000"/>
              <a:buFont typeface="Cambria" pitchFamily="18" charset="0"/>
              <a:buChar char="*"/>
            </a:pPr>
            <a:endParaRPr lang="en-US" sz="900" dirty="0" smtClean="0">
              <a:solidFill>
                <a:schemeClr val="tx1"/>
              </a:solidFill>
            </a:endParaRPr>
          </a:p>
          <a:p>
            <a:pPr algn="l" rtl="0">
              <a:buClr>
                <a:schemeClr val="accent1">
                  <a:lumMod val="50000"/>
                </a:schemeClr>
              </a:buClr>
              <a:buSzPct val="200000"/>
              <a:buFont typeface="Cambria" pitchFamily="18" charset="0"/>
              <a:buChar char="*"/>
            </a:pPr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 smtClean="0">
                <a:solidFill>
                  <a:schemeClr val="tx1"/>
                </a:solidFill>
              </a:rPr>
              <a:t>hero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u="sng" dirty="0" smtClean="0">
                <a:solidFill>
                  <a:schemeClr val="tx1"/>
                </a:solidFill>
              </a:rPr>
              <a:t>Julian West</a:t>
            </a:r>
            <a:r>
              <a:rPr lang="en-US" dirty="0" smtClean="0">
                <a:solidFill>
                  <a:schemeClr val="tx1"/>
                </a:solidFill>
              </a:rPr>
              <a:t>, falls into sleep and wakes in the year 2000, to find he is living in a socialist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3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utopia</a:t>
            </a:r>
            <a:r>
              <a:rPr lang="en-US" sz="3300" i="1" u="sng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where people co-operate rather than compete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 rtl="0">
              <a:buClr>
                <a:schemeClr val="accent1">
                  <a:lumMod val="50000"/>
                </a:schemeClr>
              </a:buClr>
              <a:buSzPct val="200000"/>
              <a:buFont typeface="Cambria" pitchFamily="18" charset="0"/>
              <a:buChar char="*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algn="l" rtl="0">
              <a:buClr>
                <a:schemeClr val="accent1">
                  <a:lumMod val="50000"/>
                </a:schemeClr>
              </a:buClr>
              <a:buSzPct val="200000"/>
              <a:buFont typeface="Cambria" pitchFamily="18" charset="0"/>
              <a:buChar char="*"/>
            </a:pPr>
            <a:r>
              <a:rPr lang="en-US" dirty="0" smtClean="0">
                <a:solidFill>
                  <a:schemeClr val="tx1"/>
                </a:solidFill>
              </a:rPr>
              <a:t>The novel was highly successful and sold over 1,000,000 copies</a:t>
            </a:r>
            <a:r>
              <a:rPr lang="en-US" dirty="0" smtClean="0">
                <a:solidFill>
                  <a:schemeClr val="tx1"/>
                </a:solidFill>
              </a:rPr>
              <a:t>…    </a:t>
            </a:r>
            <a:endParaRPr lang="en-US" sz="800" dirty="0" smtClean="0">
              <a:solidFill>
                <a:schemeClr val="tx1"/>
              </a:solidFill>
            </a:endParaRPr>
          </a:p>
          <a:p>
            <a:pPr algn="l" rtl="0">
              <a:buClrTx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algn="l" rtl="0">
              <a:buNone/>
            </a:pPr>
            <a:r>
              <a:rPr lang="en-US" dirty="0" smtClean="0">
                <a:solidFill>
                  <a:schemeClr val="tx1"/>
                </a:solidFill>
              </a:rPr>
              <a:t> Bellamy also had several novels published including </a:t>
            </a:r>
            <a:r>
              <a:rPr lang="en-US" b="1" i="1" dirty="0" smtClean="0">
                <a:solidFill>
                  <a:schemeClr val="tx1"/>
                </a:solidFill>
              </a:rPr>
              <a:t>The Duke of Stockbridge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(1879</a:t>
            </a:r>
            <a:r>
              <a:rPr lang="en-US" b="1" dirty="0" smtClean="0">
                <a:solidFill>
                  <a:schemeClr val="tx1"/>
                </a:solidFill>
              </a:rPr>
              <a:t>), </a:t>
            </a:r>
            <a:r>
              <a:rPr lang="en-US" b="1" i="1" dirty="0" smtClean="0">
                <a:solidFill>
                  <a:schemeClr val="tx1"/>
                </a:solidFill>
              </a:rPr>
              <a:t>Dr. </a:t>
            </a:r>
            <a:r>
              <a:rPr lang="en-US" b="1" i="1" dirty="0" err="1" smtClean="0">
                <a:solidFill>
                  <a:schemeClr val="tx1"/>
                </a:solidFill>
              </a:rPr>
              <a:t>Heidenhoff's</a:t>
            </a:r>
            <a:r>
              <a:rPr lang="en-US" b="1" i="1" dirty="0" smtClean="0">
                <a:solidFill>
                  <a:schemeClr val="tx1"/>
                </a:solidFill>
              </a:rPr>
              <a:t> </a:t>
            </a:r>
            <a:endParaRPr lang="ar-SA" b="1" i="1" dirty="0" smtClean="0">
              <a:solidFill>
                <a:schemeClr val="tx1"/>
              </a:solidFill>
            </a:endParaRPr>
          </a:p>
          <a:p>
            <a:pPr algn="l">
              <a:buNone/>
            </a:pPr>
            <a:r>
              <a:rPr lang="en-US" b="1" i="1" dirty="0" smtClean="0">
                <a:solidFill>
                  <a:schemeClr val="tx1"/>
                </a:solidFill>
              </a:rPr>
              <a:t>Process</a:t>
            </a:r>
            <a:r>
              <a:rPr lang="en-US" b="1" dirty="0" smtClean="0">
                <a:solidFill>
                  <a:schemeClr val="tx1"/>
                </a:solidFill>
              </a:rPr>
              <a:t> (</a:t>
            </a:r>
            <a:r>
              <a:rPr lang="en-US" dirty="0" smtClean="0">
                <a:solidFill>
                  <a:schemeClr val="tx1"/>
                </a:solidFill>
              </a:rPr>
              <a:t>1880) </a:t>
            </a:r>
            <a:r>
              <a:rPr lang="en-US" b="1" dirty="0" smtClean="0">
                <a:solidFill>
                  <a:schemeClr val="tx1"/>
                </a:solidFill>
              </a:rPr>
              <a:t>and </a:t>
            </a:r>
            <a:r>
              <a:rPr lang="en-US" b="1" i="1" dirty="0" smtClean="0">
                <a:solidFill>
                  <a:schemeClr val="tx1"/>
                </a:solidFill>
              </a:rPr>
              <a:t>Miss Ludington's Sister</a:t>
            </a:r>
            <a:r>
              <a:rPr lang="en-US" b="1" dirty="0" smtClean="0">
                <a:solidFill>
                  <a:schemeClr val="tx1"/>
                </a:solidFill>
              </a:rPr>
              <a:t> (</a:t>
            </a:r>
            <a:r>
              <a:rPr lang="en-US" dirty="0" smtClean="0">
                <a:solidFill>
                  <a:schemeClr val="tx1"/>
                </a:solidFill>
              </a:rPr>
              <a:t>1884).</a:t>
            </a:r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4" name="Picture 2" descr="http://upload.wikimedia.org/wikipedia/commons/thumb/0/0b/Edward_Bellamy_-_photograph_c.1889.jpg/220px-Edward_Bellamy_-_photograph_c.1889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92122">
            <a:off x="7477268" y="319003"/>
            <a:ext cx="1571636" cy="144582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14282" y="285728"/>
            <a:ext cx="7715304" cy="84770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>
              <a:spcBef>
                <a:spcPct val="0"/>
              </a:spcBef>
              <a:defRPr/>
            </a:pPr>
            <a:r>
              <a:rPr kumimoji="1" lang="en-US" sz="3600" b="1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Lucida Calligraphy" pitchFamily="66" charset="0"/>
                <a:ea typeface="+mj-ea"/>
                <a:cs typeface="+mj-cs"/>
              </a:rPr>
              <a:t>  Stephen Crane </a:t>
            </a:r>
            <a:r>
              <a:rPr kumimoji="1" lang="ar-SA" sz="3600" kern="0" dirty="0" smtClean="0">
                <a:solidFill>
                  <a:schemeClr val="tx2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Lucida Calligraphy" pitchFamily="66" charset="0"/>
                <a:ea typeface="+mj-ea"/>
                <a:cs typeface="+mj-cs"/>
              </a:rPr>
              <a:t>)</a:t>
            </a:r>
            <a:r>
              <a:rPr kumimoji="1" lang="en-US" sz="3600" b="1" kern="0" dirty="0" smtClean="0">
                <a:solidFill>
                  <a:schemeClr val="tx2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Lucida Calligraphy" pitchFamily="66" charset="0"/>
                <a:ea typeface="+mj-ea"/>
                <a:cs typeface="+mj-cs"/>
              </a:rPr>
              <a:t>Naturalism</a:t>
            </a:r>
            <a:r>
              <a:rPr kumimoji="1" lang="en-US" sz="3600" kern="0" dirty="0" smtClean="0">
                <a:solidFill>
                  <a:schemeClr val="tx2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Lucida Calligraphy" pitchFamily="66" charset="0"/>
                <a:ea typeface="+mj-ea"/>
                <a:cs typeface="+mj-cs"/>
              </a:rPr>
              <a:t>)</a:t>
            </a:r>
            <a:endParaRPr kumimoji="1" lang="ar-SA" sz="3600" b="1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uLnTx/>
              <a:uFillTx/>
              <a:latin typeface="Lucida Calligraphy" pitchFamily="66" charset="0"/>
              <a:ea typeface="+mj-ea"/>
              <a:cs typeface="+mj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14282" y="1785926"/>
            <a:ext cx="8429684" cy="4581547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itchFamily="49" charset="0"/>
              <a:buChar char="o"/>
              <a:tabLst/>
              <a:defRPr/>
            </a:pP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The first American naturalist 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itchFamily="49" charset="0"/>
              <a:buChar char="o"/>
              <a:tabLst/>
              <a:defRPr/>
            </a:pPr>
            <a:endParaRPr kumimoji="1" lang="en-US" sz="14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itchFamily="49" charset="0"/>
              <a:buChar char="o"/>
              <a:tabLst/>
              <a:defRPr/>
            </a:pP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He was a genius with amazing </a:t>
            </a:r>
            <a:r>
              <a:rPr kumimoji="1" lang="en-US" sz="3200" b="0" i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sympathy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and </a:t>
            </a:r>
            <a:r>
              <a:rPr kumimoji="1" lang="en-US" sz="3200" b="0" i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imagination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itchFamily="49" charset="0"/>
              <a:buChar char="o"/>
              <a:tabLst/>
              <a:defRPr/>
            </a:pPr>
            <a:endParaRPr kumimoji="1" lang="en-US" sz="14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itchFamily="49" charset="0"/>
              <a:buChar char="o"/>
              <a:tabLst/>
              <a:defRPr/>
            </a:pP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Crane’s characters' are controlled by their environment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itchFamily="49" charset="0"/>
              <a:buChar char="o"/>
              <a:tabLst/>
              <a:defRPr/>
            </a:pPr>
            <a:endParaRPr kumimoji="1" lang="en-US" sz="14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itchFamily="49" charset="0"/>
              <a:buChar char="o"/>
              <a:tabLst/>
              <a:defRPr/>
            </a:pP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After he wrote </a:t>
            </a:r>
            <a:r>
              <a:rPr kumimoji="1" lang="en-US" sz="3200" b="0" i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Maggie: A girl of the Streets.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 pitchFamily="2" charset="2"/>
              <a:buChar char="Ø"/>
              <a:tabLst/>
              <a:defRPr/>
            </a:pPr>
            <a:endParaRPr kumimoji="1" lang="ar-SA" sz="3200" b="0" i="0" u="none" strike="noStrike" kern="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Content Placeholder 3" descr="imagesCAPIAPGQ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697197">
            <a:off x="7332075" y="726691"/>
            <a:ext cx="1685931" cy="142261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642910" y="1500174"/>
            <a:ext cx="7429552" cy="4929222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itchFamily="49" charset="0"/>
              <a:buChar char="o"/>
              <a:tabLst/>
              <a:defRPr/>
            </a:pPr>
            <a:r>
              <a:rPr kumimoji="1" lang="en-US" sz="3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His style is far more </a:t>
            </a:r>
            <a:r>
              <a:rPr kumimoji="1" lang="en-US" sz="3000" i="1" u="sng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exciting</a:t>
            </a:r>
            <a:r>
              <a:rPr kumimoji="1" lang="en-US" sz="3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  <a:endParaRPr kumimoji="1" lang="en-US" sz="30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55000"/>
              <a:buFont typeface="Courier New" pitchFamily="49" charset="0"/>
              <a:buChar char="o"/>
              <a:tabLst/>
              <a:defRPr/>
            </a:pPr>
            <a:endParaRPr kumimoji="1" lang="en-US" sz="30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itchFamily="49" charset="0"/>
              <a:buChar char="o"/>
              <a:tabLst/>
              <a:defRPr/>
            </a:pPr>
            <a:r>
              <a:rPr kumimoji="1" lang="en-US" sz="3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He uses </a:t>
            </a:r>
            <a:r>
              <a:rPr kumimoji="1" lang="en-US" sz="3000" i="0" u="sng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colors</a:t>
            </a:r>
            <a:r>
              <a:rPr kumimoji="1" lang="en-US" sz="3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and </a:t>
            </a:r>
            <a:r>
              <a:rPr kumimoji="1" lang="en-US" sz="3000" i="0" u="sng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word-sounds</a:t>
            </a:r>
            <a:r>
              <a:rPr kumimoji="1" lang="en-US" sz="3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1" lang="en-US" sz="3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to </a:t>
            </a:r>
            <a:r>
              <a:rPr kumimoji="1" lang="en-US" sz="3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create brilliant “impressions</a:t>
            </a:r>
            <a:r>
              <a:rPr kumimoji="1" lang="en-US" sz="3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”.</a:t>
            </a:r>
            <a:endParaRPr kumimoji="1" lang="en-US" sz="30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55000"/>
              <a:buFont typeface="Courier New" pitchFamily="49" charset="0"/>
              <a:buChar char="o"/>
              <a:tabLst/>
              <a:defRPr/>
            </a:pPr>
            <a:endParaRPr kumimoji="1" lang="en-US" sz="30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itchFamily="49" charset="0"/>
              <a:buChar char="o"/>
              <a:tabLst/>
              <a:defRPr/>
            </a:pPr>
            <a:r>
              <a:rPr kumimoji="1" lang="en-US" sz="3000" i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what is the meaning of impressions?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55000"/>
              <a:buFont typeface="Courier New" pitchFamily="49" charset="0"/>
              <a:buChar char="o"/>
              <a:tabLst/>
              <a:defRPr/>
            </a:pPr>
            <a:endParaRPr kumimoji="1" lang="en-US" sz="3000" i="1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itchFamily="49" charset="0"/>
              <a:buChar char="o"/>
              <a:tabLst/>
              <a:defRPr/>
            </a:pPr>
            <a:r>
              <a:rPr kumimoji="1" lang="en-US" sz="3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He was a good poet, wrote a collection of poems called </a:t>
            </a:r>
            <a:r>
              <a:rPr kumimoji="1" lang="en-US" sz="3000" i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War Is Kind.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 pitchFamily="2" charset="2"/>
              <a:buChar char="Ø"/>
              <a:tabLst/>
              <a:defRPr/>
            </a:pPr>
            <a:endParaRPr kumimoji="1" lang="en-US" sz="3200" b="1" i="1" u="none" strike="noStrike" kern="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/>
              <a:buNone/>
              <a:tabLst/>
              <a:defRPr/>
            </a:pPr>
            <a:endParaRPr kumimoji="1" lang="en-US" sz="1600" b="0" i="0" u="none" strike="noStrike" kern="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85720" y="285728"/>
            <a:ext cx="7715336" cy="84770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kumimoji="1" lang="en-US" sz="3600" b="1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Lucida Calligraphy" pitchFamily="66" charset="0"/>
                <a:ea typeface="+mj-ea"/>
                <a:cs typeface="+mj-cs"/>
              </a:rPr>
              <a:t>Crane’s style  </a:t>
            </a:r>
            <a:endParaRPr kumimoji="1" lang="ar-SA" sz="3600" b="1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uLnTx/>
              <a:uFillTx/>
              <a:latin typeface="Lucida Calligraphy" pitchFamily="66" charset="0"/>
              <a:ea typeface="+mj-ea"/>
              <a:cs typeface="+mj-cs"/>
            </a:endParaRPr>
          </a:p>
        </p:txBody>
      </p:sp>
      <p:pic>
        <p:nvPicPr>
          <p:cNvPr id="5" name="Content Placeholder 3" descr="imagesCAPIAPGQ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697197">
            <a:off x="7332076" y="155211"/>
            <a:ext cx="1685931" cy="142261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152400"/>
            <a:ext cx="6858000" cy="16764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ar-SA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85720" y="1643050"/>
            <a:ext cx="8643998" cy="5000660"/>
          </a:xfrm>
          <a:prstGeom prst="rect">
            <a:avLst/>
          </a:prstGeom>
        </p:spPr>
        <p:txBody>
          <a:bodyPr/>
          <a:lstStyle/>
          <a:p>
            <a:pPr marL="342900" lvl="0" indent="-342900" algn="ctr">
              <a:spcBef>
                <a:spcPct val="20000"/>
              </a:spcBef>
              <a:buClr>
                <a:schemeClr val="accent2"/>
              </a:buClr>
              <a:buSzPct val="55000"/>
              <a:defRPr/>
            </a:pP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Another greatest novel </a:t>
            </a:r>
            <a:r>
              <a:rPr kumimoji="1" lang="en-US" sz="3200" b="0" i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The Red Badge of Courage  battle </a:t>
            </a:r>
            <a:r>
              <a:rPr kumimoji="1" lang="en-US" sz="3200" i="1" kern="0" dirty="0" smtClean="0"/>
              <a:t>wound</a:t>
            </a:r>
            <a:r>
              <a:rPr kumimoji="1" lang="en-US" sz="3200" i="1" kern="0" dirty="0" smtClean="0"/>
              <a:t>.</a:t>
            </a:r>
          </a:p>
          <a:p>
            <a:pPr marL="342900" lvl="0" indent="-342900" algn="ctr">
              <a:spcBef>
                <a:spcPct val="20000"/>
              </a:spcBef>
              <a:buClr>
                <a:schemeClr val="accent2"/>
              </a:buClr>
              <a:buSzPct val="55000"/>
              <a:defRPr/>
            </a:pPr>
            <a:endParaRPr kumimoji="1" lang="en-US" sz="1400" i="1" kern="0" dirty="0" smtClean="0"/>
          </a:p>
          <a:p>
            <a:pPr marL="342900" lvl="0" indent="-342900" algn="ctr">
              <a:spcBef>
                <a:spcPct val="20000"/>
              </a:spcBef>
              <a:buClr>
                <a:schemeClr val="accent2"/>
              </a:buClr>
              <a:buSzPct val="55000"/>
              <a:defRPr/>
            </a:pPr>
            <a:endParaRPr kumimoji="1" lang="en-US" sz="1400" i="1" kern="0" dirty="0" smtClean="0"/>
          </a:p>
          <a:p>
            <a:pPr marL="342900" lvl="0" indent="-342900" algn="ctr">
              <a:spcBef>
                <a:spcPct val="20000"/>
              </a:spcBef>
              <a:buClr>
                <a:schemeClr val="accent2"/>
              </a:buClr>
              <a:buSzPct val="55000"/>
              <a:defRPr/>
            </a:pPr>
            <a:r>
              <a:rPr kumimoji="1" lang="en-US" sz="3200" kern="0" dirty="0" smtClean="0"/>
              <a:t>In this novel , he shows </a:t>
            </a:r>
            <a:r>
              <a:rPr kumimoji="1" lang="en-US" sz="3200" kern="0" dirty="0" smtClean="0"/>
              <a:t>that; the 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world is 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like </a:t>
            </a:r>
            <a:r>
              <a:rPr kumimoji="1" lang="en-US" sz="3200" kern="0" dirty="0" smtClean="0"/>
              <a:t>a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battlefield,</a:t>
            </a:r>
            <a:r>
              <a:rPr kumimoji="1" lang="en-US" sz="32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which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filled with meaningless confusion. </a:t>
            </a:r>
            <a:endParaRPr kumimoji="1" lang="en-US" sz="32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 algn="ctr">
              <a:spcBef>
                <a:spcPct val="20000"/>
              </a:spcBef>
              <a:buClr>
                <a:schemeClr val="accent2"/>
              </a:buClr>
              <a:buSzPct val="55000"/>
              <a:defRPr/>
            </a:pP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Good, bad, 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and coward 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hero are 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merely 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 matters 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of chance , of </a:t>
            </a:r>
            <a:r>
              <a:rPr kumimoji="1" lang="en-US" sz="3200" b="0" i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fate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1" lang="ar-SA" sz="32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71472" y="285728"/>
            <a:ext cx="7715336" cy="84770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kumimoji="1" lang="en-US" sz="3600" kern="0" dirty="0" smtClean="0">
                <a:solidFill>
                  <a:schemeClr val="tx2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Lucida Calligraphy" pitchFamily="66" charset="0"/>
              </a:rPr>
              <a:t>The Red Badge of Courage</a:t>
            </a:r>
            <a:endParaRPr kumimoji="1" lang="ar-SA" sz="3600" b="1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uLnTx/>
              <a:uFillTx/>
              <a:latin typeface="Lucida Calligraphy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4857760"/>
            <a:ext cx="6858000" cy="16764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ar-SA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28596" y="2357430"/>
            <a:ext cx="4929222" cy="400052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55000"/>
              <a:tabLst/>
              <a:defRPr/>
            </a:pPr>
            <a:r>
              <a:rPr kumimoji="1" lang="en-US" sz="4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 </a:t>
            </a:r>
            <a:r>
              <a:rPr kumimoji="1" lang="en-US" sz="4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this </a:t>
            </a:r>
            <a:r>
              <a:rPr kumimoji="1" lang="en-US" sz="4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short </a:t>
            </a:r>
            <a:r>
              <a:rPr kumimoji="1" lang="en-US" sz="4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story, he </a:t>
            </a:r>
            <a:r>
              <a:rPr kumimoji="1" lang="en-US" sz="4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shows how life and death are determined </a:t>
            </a:r>
            <a:r>
              <a:rPr kumimoji="1" lang="en-US" sz="4000" b="0" i="0" u="sng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by </a:t>
            </a:r>
            <a:r>
              <a:rPr kumimoji="1" lang="en-US" sz="4000" b="0" i="1" u="sng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fate</a:t>
            </a:r>
            <a:r>
              <a:rPr kumimoji="1" lang="en-US" sz="4000" b="0" i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 pitchFamily="2" charset="2"/>
              <a:buChar char="Ø"/>
              <a:tabLst/>
              <a:defRPr/>
            </a:pPr>
            <a:endParaRPr kumimoji="1" lang="ar-SA" sz="3200" b="0" i="0" u="none" strike="noStrike" kern="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 pitchFamily="2" charset="2"/>
              <a:buChar char="Ø"/>
              <a:tabLst/>
              <a:defRPr/>
            </a:pPr>
            <a:endParaRPr kumimoji="1" lang="ar-SA" sz="3200" b="0" i="0" u="none" strike="noStrike" kern="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Content Placeholder 3" descr="imagesCAUP6LJ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00760" y="3071810"/>
            <a:ext cx="2500330" cy="328614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42910" y="214290"/>
            <a:ext cx="7715336" cy="84770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kumimoji="1" lang="en-US" sz="3600" kern="0" dirty="0" smtClean="0">
                <a:solidFill>
                  <a:schemeClr val="tx2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Lucida Calligraphy" pitchFamily="66" charset="0"/>
              </a:rPr>
              <a:t>The Open Boat</a:t>
            </a:r>
            <a:endParaRPr kumimoji="1" lang="ar-SA" sz="3600" b="1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uLnTx/>
              <a:uFillTx/>
              <a:latin typeface="Lucida Calligraphy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152400"/>
            <a:ext cx="6858000" cy="16764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ar-SA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571472" y="1643050"/>
            <a:ext cx="8215370" cy="507209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C00CC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1" lang="en-US" sz="3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The most famous novel that shows the ugly side of America’s common people is </a:t>
            </a:r>
            <a:endParaRPr kumimoji="1" lang="en-US" sz="30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C00CC"/>
              </a:buClr>
              <a:buSzPct val="80000"/>
              <a:tabLst/>
              <a:defRPr/>
            </a:pPr>
            <a:r>
              <a:rPr kumimoji="1" lang="en-US" sz="3000" i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The </a:t>
            </a:r>
            <a:r>
              <a:rPr kumimoji="1" lang="en-US" sz="3000" i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Damnation of Thereon Ware.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55000"/>
              <a:tabLst/>
              <a:defRPr/>
            </a:pPr>
            <a:endParaRPr kumimoji="1" lang="en-US" sz="3000" i="1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55000"/>
              <a:tabLst/>
              <a:defRPr/>
            </a:pPr>
            <a:endParaRPr kumimoji="1" lang="en-US" sz="30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C00CC"/>
              </a:buClr>
              <a:buSzPct val="80000"/>
              <a:tabLst/>
              <a:defRPr/>
            </a:pPr>
            <a:r>
              <a:rPr kumimoji="1" lang="en-US" sz="3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In </a:t>
            </a:r>
            <a:r>
              <a:rPr kumimoji="1" lang="en-US" sz="3000" kern="0" dirty="0" smtClean="0">
                <a:latin typeface="+mj-lt"/>
              </a:rPr>
              <a:t>the</a:t>
            </a:r>
            <a:r>
              <a:rPr kumimoji="1" lang="en-US" sz="3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society of this novel, he</a:t>
            </a:r>
            <a:r>
              <a:rPr kumimoji="1" lang="en-US" sz="300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states that;</a:t>
            </a:r>
            <a:r>
              <a:rPr kumimoji="1" lang="en-US" sz="3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1" lang="en-US" sz="3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the only religion is “the religion of </a:t>
            </a:r>
            <a:r>
              <a:rPr kumimoji="1" lang="en-US" sz="3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cash</a:t>
            </a:r>
            <a:r>
              <a:rPr kumimoji="1" lang="en-US" sz="3000" kern="0" dirty="0" smtClean="0">
                <a:latin typeface="+mj-lt"/>
              </a:rPr>
              <a:t>”</a:t>
            </a:r>
            <a:r>
              <a:rPr kumimoji="1" lang="en-US" sz="3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  <a:endParaRPr kumimoji="1" lang="en-US" sz="30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 pitchFamily="2" charset="2"/>
              <a:buChar char="Ø"/>
              <a:tabLst/>
              <a:defRPr/>
            </a:pPr>
            <a:endParaRPr kumimoji="1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 pitchFamily="2" charset="2"/>
              <a:buChar char="Ø"/>
              <a:tabLst/>
              <a:defRPr/>
            </a:pPr>
            <a:endParaRPr kumimoji="1" lang="ar-SA" sz="3200" b="0" i="0" u="none" strike="noStrike" kern="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57158" y="285728"/>
            <a:ext cx="7715336" cy="714380"/>
          </a:xfrm>
          <a:prstGeom prst="rect">
            <a:avLst/>
          </a:prstGeom>
          <a:solidFill>
            <a:srgbClr val="CC00CC"/>
          </a:solidFill>
          <a:ln>
            <a:solidFill>
              <a:srgbClr val="CC00CC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kumimoji="1" lang="en-US" sz="4400" kern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gency FB" pitchFamily="34" charset="0"/>
              </a:rPr>
              <a:t>Frederic’s style</a:t>
            </a:r>
            <a:endParaRPr kumimoji="1" lang="ar-SA" sz="4400" u="none" strike="noStrike" kern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Agency FB" pitchFamily="34" charset="0"/>
              <a:ea typeface="+mj-ea"/>
              <a:cs typeface="+mj-cs"/>
            </a:endParaRPr>
          </a:p>
        </p:txBody>
      </p:sp>
      <p:pic>
        <p:nvPicPr>
          <p:cNvPr id="6" name="Content Placeholder 3" descr="images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82078">
            <a:off x="7110241" y="262649"/>
            <a:ext cx="1543055" cy="142876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23838"/>
            <a:ext cx="6858000" cy="16764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ar-SA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4"/>
          <p:cNvSpPr txBox="1">
            <a:spLocks/>
          </p:cNvSpPr>
          <p:nvPr/>
        </p:nvSpPr>
        <p:spPr>
          <a:xfrm>
            <a:off x="357158" y="1643050"/>
            <a:ext cx="8358246" cy="492922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C00CC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He was naturalism novelist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55000"/>
              <a:tabLst/>
              <a:defRPr/>
            </a:pPr>
            <a:endParaRPr kumimoji="1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C00CC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His literature was a form of social protest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55000"/>
              <a:tabLst/>
              <a:defRPr/>
            </a:pPr>
            <a:endParaRPr kumimoji="1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C00CC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He developed a writing method which he called 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“</a:t>
            </a:r>
            <a:r>
              <a:rPr kumimoji="1" lang="en-US" sz="3200" kern="0" dirty="0" err="1" smtClean="0"/>
              <a:t>V</a:t>
            </a:r>
            <a:r>
              <a:rPr kumimoji="1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eritism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”.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55000"/>
              <a:tabLst/>
              <a:defRPr/>
            </a:pPr>
            <a:endParaRPr kumimoji="1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C00CC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His style of his descriptions is often </a:t>
            </a:r>
            <a:r>
              <a:rPr kumimoji="1" lang="en-US" sz="3200" b="0" i="0" u="sng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impressionistic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like 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Crane’s.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55000"/>
              <a:tabLst/>
              <a:defRPr/>
            </a:pPr>
            <a:endParaRPr kumimoji="1" lang="en-US" sz="14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85720" y="214290"/>
            <a:ext cx="7715336" cy="785818"/>
          </a:xfrm>
          <a:prstGeom prst="rect">
            <a:avLst/>
          </a:prstGeom>
          <a:solidFill>
            <a:srgbClr val="CC00CC"/>
          </a:solidFill>
          <a:ln>
            <a:solidFill>
              <a:srgbClr val="CC00CC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kumimoji="1" lang="en-US" sz="4400" kern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Lucida Calligraphy" pitchFamily="66" charset="0"/>
              </a:rPr>
              <a:t>Hamlin Garland</a:t>
            </a:r>
            <a:endParaRPr kumimoji="1" lang="ar-SA" sz="4400" kern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Lucida Calligraphy" pitchFamily="66" charset="0"/>
            </a:endParaRPr>
          </a:p>
        </p:txBody>
      </p:sp>
      <p:pic>
        <p:nvPicPr>
          <p:cNvPr id="6" name="Content Placeholder 3" descr="imagesCA617RY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05082">
            <a:off x="7312997" y="436059"/>
            <a:ext cx="1243016" cy="135732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10" y="357166"/>
            <a:ext cx="7772400" cy="1439862"/>
          </a:xfrm>
        </p:spPr>
        <p:txBody>
          <a:bodyPr/>
          <a:lstStyle/>
          <a:p>
            <a:pPr algn="ctr" eaLnBrk="1" hangingPunct="1"/>
            <a:r>
              <a:rPr lang="en-US" altLang="zh-TW" sz="3400" b="1" dirty="0" smtClean="0">
                <a:solidFill>
                  <a:srgbClr val="CC0000"/>
                </a:solidFill>
              </a:rPr>
              <a:t>Chapter 7 </a:t>
            </a:r>
            <a:br>
              <a:rPr lang="en-US" altLang="zh-TW" sz="3400" b="1" dirty="0" smtClean="0">
                <a:solidFill>
                  <a:srgbClr val="CC0000"/>
                </a:solidFill>
              </a:rPr>
            </a:br>
            <a:r>
              <a:rPr lang="en-US" altLang="zh-TW" sz="3400" b="1" dirty="0" smtClean="0">
                <a:solidFill>
                  <a:srgbClr val="CC0000"/>
                </a:solidFill>
              </a:rPr>
              <a:t>The Era of Realism and Naturalism</a:t>
            </a:r>
            <a:r>
              <a:rPr lang="en-US" altLang="zh-TW" sz="4000" dirty="0" smtClean="0">
                <a:solidFill>
                  <a:srgbClr val="CC0000"/>
                </a:solidFill>
              </a:rPr>
              <a:t>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4414" y="5786454"/>
            <a:ext cx="6977062" cy="8397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800" dirty="0" smtClean="0"/>
              <a:t>from </a:t>
            </a:r>
            <a:r>
              <a:rPr lang="en-US" altLang="zh-TW" sz="2800" i="1" dirty="0" smtClean="0"/>
              <a:t>An Outline of American Literature</a:t>
            </a:r>
            <a:r>
              <a:rPr lang="en-US" altLang="zh-TW" sz="2800" dirty="0" smtClean="0"/>
              <a:t> by Peter B. High</a:t>
            </a:r>
          </a:p>
        </p:txBody>
      </p:sp>
      <p:pic>
        <p:nvPicPr>
          <p:cNvPr id="6" name="صورة 5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2000240"/>
            <a:ext cx="2857520" cy="35719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صورة 6" descr="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43636" y="2143116"/>
            <a:ext cx="1500198" cy="135732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صورة 7" descr="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43636" y="3714752"/>
            <a:ext cx="1643074" cy="163830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صورة 8" descr="images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714744" y="2428868"/>
            <a:ext cx="2000264" cy="291466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152400"/>
            <a:ext cx="6858000" cy="16764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ar-SA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28596" y="1857364"/>
            <a:ext cx="8215370" cy="443864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C00CC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1" lang="en-US" sz="36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He </a:t>
            </a:r>
            <a:r>
              <a:rPr kumimoji="1" lang="en-US" sz="36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loved to describe </a:t>
            </a:r>
            <a:r>
              <a:rPr kumimoji="1" lang="en-US" sz="3600" i="0" u="sng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terrifying events</a:t>
            </a:r>
            <a:r>
              <a:rPr kumimoji="1" lang="en-US" sz="3600" i="0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1" lang="en-US" sz="36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and </a:t>
            </a:r>
            <a:r>
              <a:rPr kumimoji="1" lang="en-US" sz="3600" i="0" u="sng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strange forms of death</a:t>
            </a:r>
            <a:r>
              <a:rPr kumimoji="1" lang="en-US" sz="36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55000"/>
              <a:buFont typeface="Arial" pitchFamily="34" charset="0"/>
              <a:buChar char="•"/>
              <a:tabLst/>
              <a:defRPr/>
            </a:pPr>
            <a:endParaRPr kumimoji="1" lang="en-US" sz="36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C00CC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1" lang="en-US" sz="36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He like to go </a:t>
            </a:r>
            <a:r>
              <a:rPr kumimoji="1" lang="en-US" sz="3600" i="0" u="sng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deep</a:t>
            </a:r>
            <a:r>
              <a:rPr kumimoji="1" lang="en-US" sz="36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in details of his stories and he used the element of </a:t>
            </a:r>
            <a:r>
              <a:rPr kumimoji="1" lang="en-US" sz="3600" i="0" u="sng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Irony</a:t>
            </a:r>
            <a:r>
              <a:rPr kumimoji="1" lang="en-US" sz="36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  <a:endParaRPr kumimoji="1" lang="ar-SA" sz="36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00034" y="214290"/>
            <a:ext cx="7429552" cy="847708"/>
          </a:xfrm>
          <a:prstGeom prst="rect">
            <a:avLst/>
          </a:prstGeom>
          <a:solidFill>
            <a:srgbClr val="CC00CC"/>
          </a:solidFill>
          <a:ln>
            <a:solidFill>
              <a:srgbClr val="CC00CC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kumimoji="1" lang="en-US" sz="4400" kern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Lucida Calligraphy" pitchFamily="66" charset="0"/>
              </a:rPr>
              <a:t>Ambrose Bierce</a:t>
            </a:r>
            <a:endParaRPr kumimoji="1" lang="ar-SA" sz="4400" kern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Lucida Calligraphy" pitchFamily="66" charset="0"/>
            </a:endParaRPr>
          </a:p>
        </p:txBody>
      </p:sp>
      <p:pic>
        <p:nvPicPr>
          <p:cNvPr id="6" name="Content Placeholder 3" descr="imagesCAYYP1Y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876383">
            <a:off x="7571854" y="460436"/>
            <a:ext cx="1128714" cy="128588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 txBox="1">
            <a:spLocks/>
          </p:cNvSpPr>
          <p:nvPr/>
        </p:nvSpPr>
        <p:spPr>
          <a:xfrm>
            <a:off x="762000" y="381001"/>
            <a:ext cx="7772400" cy="83342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+mj-lt"/>
                <a:ea typeface="+mj-ea"/>
                <a:cs typeface="+mj-cs"/>
              </a:rPr>
              <a:t>Stream of Consciousness</a:t>
            </a:r>
            <a:endParaRPr kumimoji="1" lang="en-US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عنوان فرعي 2"/>
          <p:cNvSpPr txBox="1">
            <a:spLocks/>
          </p:cNvSpPr>
          <p:nvPr/>
        </p:nvSpPr>
        <p:spPr>
          <a:xfrm>
            <a:off x="3352800" y="1905000"/>
            <a:ext cx="5562600" cy="4595834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tabLst/>
              <a:defRPr/>
            </a:pPr>
            <a:r>
              <a:rPr kumimoji="1" lang="en-US" sz="5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Henry James </a:t>
            </a:r>
            <a:r>
              <a:rPr kumimoji="1" lang="en-US" sz="5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Starts it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tabLst/>
              <a:defRPr/>
            </a:pPr>
            <a:r>
              <a:rPr kumimoji="1" lang="en-US" sz="5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William James </a:t>
            </a:r>
            <a:r>
              <a:rPr kumimoji="1" lang="en-US" sz="5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was the one who </a:t>
            </a:r>
            <a:r>
              <a:rPr kumimoji="1" lang="en-US" sz="5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gave </a:t>
            </a:r>
            <a:r>
              <a:rPr kumimoji="1" lang="en-US" sz="5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name.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/>
              <a:buChar char="p"/>
              <a:tabLst/>
              <a:defRPr/>
            </a:pPr>
            <a:endParaRPr kumimoji="1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صورة 3" descr="Henry J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1600200"/>
            <a:ext cx="2362200" cy="5029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2"/>
          <p:cNvSpPr txBox="1">
            <a:spLocks/>
          </p:cNvSpPr>
          <p:nvPr/>
        </p:nvSpPr>
        <p:spPr>
          <a:xfrm>
            <a:off x="304800" y="381000"/>
            <a:ext cx="8534400" cy="62484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6600"/>
              </a:buClr>
              <a:buSzPct val="80000"/>
              <a:buFont typeface="Wingdings"/>
              <a:buChar char="p"/>
              <a:tabLst/>
              <a:defRPr/>
            </a:pP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He was interested in the working of the mind and its responds to strange things.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/>
              <a:buNone/>
              <a:tabLst/>
              <a:defRPr/>
            </a:pPr>
            <a:r>
              <a:rPr kumimoji="1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Psychological realism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/>
              <a:buNone/>
              <a:tabLst/>
              <a:defRPr/>
            </a:pPr>
            <a:endParaRPr kumimoji="1" lang="en-US" sz="32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6600"/>
              </a:buClr>
              <a:buSzPct val="80000"/>
              <a:buFont typeface="Wingdings"/>
              <a:buChar char="p"/>
              <a:tabLst/>
              <a:defRPr/>
            </a:pP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 his final novels the characters </a:t>
            </a:r>
            <a:r>
              <a:rPr kumimoji="1" lang="en-US" sz="3200" b="0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rarely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do anything. Things happened to them than they had to do actions.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/>
              <a:buNone/>
              <a:tabLst/>
              <a:defRPr/>
            </a:pPr>
            <a:endParaRPr kumimoji="1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6600"/>
              </a:buClr>
              <a:buSzPct val="80000"/>
              <a:buFont typeface="Wingdings"/>
              <a:buChar char="p"/>
              <a:tabLst/>
              <a:defRPr/>
            </a:pP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This method wasn’t popular at the 19 C. , but at the 20 C. it rises, thanks to modern psychology and writers. </a:t>
            </a:r>
            <a:endParaRPr kumimoji="1" lang="en-US" sz="32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2"/>
          <p:cNvSpPr txBox="1">
            <a:spLocks/>
          </p:cNvSpPr>
          <p:nvPr/>
        </p:nvSpPr>
        <p:spPr>
          <a:xfrm>
            <a:off x="304800" y="304800"/>
            <a:ext cx="8534400" cy="63246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/>
              <a:buNone/>
              <a:tabLst/>
              <a:defRPr/>
            </a:pPr>
            <a:endParaRPr kumimoji="1" lang="ar-SA" sz="3200" b="0" i="0" u="none" strike="noStrike" kern="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/>
              <a:buNone/>
              <a:tabLst/>
              <a:defRPr/>
            </a:pPr>
            <a:endParaRPr kumimoji="1" lang="ar-SA" sz="3200" b="0" i="0" u="none" strike="noStrike" kern="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/>
              <a:buNone/>
              <a:tabLst/>
              <a:defRPr/>
            </a:pPr>
            <a:endParaRPr kumimoji="1" lang="ar-SA" sz="1050" b="0" i="0" u="none" strike="noStrike" kern="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/>
              <a:buNone/>
              <a:tabLst/>
              <a:defRPr/>
            </a:pP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His development divided into 3 stages:</a:t>
            </a:r>
            <a:endParaRPr kumimoji="1" lang="ar-SA" sz="32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/>
              <a:buNone/>
              <a:tabLst/>
              <a:defRPr/>
            </a:pPr>
            <a:endParaRPr kumimoji="1" lang="en-US" sz="32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6600"/>
              </a:buClr>
              <a:buSzPct val="80000"/>
              <a:buFont typeface="Wingdings" pitchFamily="2" charset="2"/>
              <a:buChar char="q"/>
              <a:tabLst/>
              <a:defRPr/>
            </a:pP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Early</a:t>
            </a:r>
            <a:r>
              <a:rPr kumimoji="1" lang="en-US" sz="32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6600"/>
              </a:buClr>
              <a:buSzPct val="80000"/>
              <a:buFont typeface="Wingdings" pitchFamily="2" charset="2"/>
              <a:buChar char="q"/>
              <a:tabLst/>
              <a:defRPr/>
            </a:pP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middle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6600"/>
              </a:buClr>
              <a:buSzPct val="80000"/>
              <a:buFont typeface="Wingdings" pitchFamily="2" charset="2"/>
              <a:buChar char="q"/>
              <a:tabLst/>
              <a:defRPr/>
            </a:pP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Mature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/>
              <a:buNone/>
              <a:tabLst/>
              <a:defRPr/>
            </a:pPr>
            <a:endParaRPr kumimoji="1" lang="en-US" sz="3200" b="0" i="0" u="none" strike="noStrike" kern="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2"/>
          <p:cNvSpPr txBox="1">
            <a:spLocks/>
          </p:cNvSpPr>
          <p:nvPr/>
        </p:nvSpPr>
        <p:spPr>
          <a:xfrm>
            <a:off x="228600" y="304800"/>
            <a:ext cx="8610600" cy="62484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/>
              <a:buNone/>
              <a:tabLst/>
              <a:defRPr/>
            </a:pPr>
            <a:endParaRPr kumimoji="1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6600"/>
              </a:buClr>
              <a:buSzPct val="80000"/>
              <a:buFont typeface="Wingdings"/>
              <a:buChar char="p"/>
              <a:tabLst/>
              <a:defRPr/>
            </a:pPr>
            <a:r>
              <a:rPr kumimoji="1" lang="en-US" sz="32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Early life: 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the novels of that era deals with his </a:t>
            </a:r>
            <a:r>
              <a:rPr kumimoji="1" lang="en-US" sz="3200" b="0" i="0" u="sng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thoughts and feelings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as an American living in Europe.     </a:t>
            </a:r>
            <a:endParaRPr kumimoji="1" lang="ar-SA" sz="32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/>
              <a:buNone/>
              <a:tabLst/>
              <a:defRPr/>
            </a:pPr>
            <a:endParaRPr kumimoji="1" lang="ar-SA" sz="3200" b="0" i="0" u="none" strike="noStrike" kern="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/>
              <a:buNone/>
              <a:tabLst/>
              <a:defRPr/>
            </a:pPr>
            <a:endParaRPr kumimoji="1" lang="ar-SA" sz="3200" b="0" i="0" u="none" strike="noStrike" kern="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/>
              <a:buNone/>
              <a:tabLst/>
              <a:defRPr/>
            </a:pPr>
            <a:r>
              <a:rPr kumimoji="1" lang="ar-SA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American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</a:t>
            </a:r>
            <a:endParaRPr kumimoji="1" lang="en-US" sz="3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صورة 7" descr="Sad lad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62400" y="3124200"/>
            <a:ext cx="16764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6" descr="imagesCAU0VC2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72198" y="2285992"/>
            <a:ext cx="1981200" cy="21240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2"/>
          <p:cNvSpPr txBox="1">
            <a:spLocks/>
          </p:cNvSpPr>
          <p:nvPr/>
        </p:nvSpPr>
        <p:spPr>
          <a:xfrm>
            <a:off x="228600" y="381000"/>
            <a:ext cx="8686800" cy="6172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6600"/>
              </a:buClr>
              <a:buSzPct val="80000"/>
              <a:buFont typeface="Wingdings"/>
              <a:buChar char="p"/>
              <a:tabLst/>
              <a:defRPr/>
            </a:pPr>
            <a:r>
              <a:rPr kumimoji="1" lang="en-US" sz="32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Middle life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: the beginning of describing the conscious of the characters in the play.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/>
              <a:buNone/>
              <a:tabLst/>
              <a:defRPr/>
            </a:pPr>
            <a:endParaRPr kumimoji="1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/>
              <a:buNone/>
              <a:tabLst/>
              <a:defRPr/>
            </a:pPr>
            <a:r>
              <a:rPr kumimoji="1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The Portrait of a Lady 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/>
              <a:buNone/>
              <a:tabLst/>
              <a:defRPr/>
            </a:pPr>
            <a:endParaRPr kumimoji="1" lang="en-US" sz="32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/>
              <a:buNone/>
              <a:tabLst/>
              <a:defRPr/>
            </a:pPr>
            <a:endParaRPr kumimoji="1" lang="en-US" sz="32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/>
              <a:buNone/>
              <a:tabLst/>
              <a:defRPr/>
            </a:pP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The most important part in this novel, when the hereon realizes her mistake by marrying the wrong man. There is great drama in his description of her </a:t>
            </a:r>
            <a:r>
              <a:rPr kumimoji="1" lang="en-US" sz="3200" b="0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“motionless seeing”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1" lang="en-US" sz="3200" b="0" i="0" u="none" strike="noStrike" kern="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صورة 4" descr="imagesCA8N9Z7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43702" y="1500174"/>
            <a:ext cx="1590675" cy="2133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2"/>
          <p:cNvSpPr txBox="1">
            <a:spLocks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6600"/>
              </a:buClr>
              <a:buSzPct val="80000"/>
              <a:buFont typeface="Wingdings"/>
              <a:buChar char="p"/>
              <a:tabLst/>
              <a:defRPr/>
            </a:pPr>
            <a:r>
              <a:rPr kumimoji="1" lang="en-US" sz="32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The mature period: 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after the portrait of a lady the dramatic action disappears from James’s novels.  Characters divided into two ways: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6600"/>
              </a:buClr>
              <a:buSzPct val="80000"/>
              <a:buFont typeface="Wingdings"/>
              <a:buNone/>
              <a:tabLst/>
              <a:defRPr/>
            </a:pPr>
            <a:endParaRPr kumimoji="1" lang="en-US" sz="32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6600"/>
              </a:buClr>
              <a:buSzPct val="90000"/>
              <a:buFont typeface="Arial" pitchFamily="34" charset="0"/>
              <a:buChar char="•"/>
              <a:tabLst/>
              <a:defRPr/>
            </a:pP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Characters who spend their time talking about the possibilities of the situation they are in.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6600"/>
              </a:buClr>
              <a:buSzPct val="90000"/>
              <a:buFont typeface="Arial" pitchFamily="34" charset="0"/>
              <a:buChar char="•"/>
              <a:tabLst/>
              <a:defRPr/>
            </a:pPr>
            <a:endParaRPr kumimoji="1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6600"/>
              </a:buClr>
              <a:buSzPct val="90000"/>
              <a:buFont typeface="Arial" pitchFamily="34" charset="0"/>
              <a:buChar char="•"/>
              <a:tabLst/>
              <a:defRPr/>
            </a:pP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Or the changes of the ways of looking to things that could happen to them, and sometimes the changes in believes.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/>
              <a:buNone/>
              <a:tabLst/>
              <a:defRPr/>
            </a:pPr>
            <a:endParaRPr kumimoji="1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/>
              <a:buNone/>
              <a:tabLst/>
              <a:defRPr/>
            </a:pP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Ambassadors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55000"/>
              <a:buFont typeface="Wingdings"/>
              <a:buChar char="p"/>
              <a:tabLst/>
              <a:defRPr/>
            </a:pPr>
            <a:endParaRPr kumimoji="1" lang="en-US" sz="3200" b="0" i="0" u="none" strike="noStrike" kern="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2"/>
          <p:cNvSpPr txBox="1">
            <a:spLocks/>
          </p:cNvSpPr>
          <p:nvPr/>
        </p:nvSpPr>
        <p:spPr>
          <a:xfrm>
            <a:off x="228600" y="381000"/>
            <a:ext cx="8610600" cy="62484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660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Other Themes: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6600"/>
              </a:buClr>
              <a:buSzPct val="80000"/>
              <a:buFont typeface="Wingdings"/>
              <a:buNone/>
              <a:tabLst/>
              <a:defRPr/>
            </a:pPr>
            <a:endParaRPr kumimoji="1" lang="en-US" sz="32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6600"/>
              </a:buClr>
              <a:buSzPct val="80000"/>
              <a:buFont typeface="Wingdings"/>
              <a:buChar char="p"/>
              <a:tabLst/>
              <a:defRPr/>
            </a:pP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How art changes reality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6600"/>
              </a:buClr>
              <a:buSzPct val="80000"/>
              <a:tabLst/>
              <a:defRPr/>
            </a:pPr>
            <a:endParaRPr kumimoji="1" lang="en-US" sz="32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6600"/>
              </a:buClr>
              <a:buSzPct val="80000"/>
              <a:buFont typeface="Wingdings"/>
              <a:buChar char="p"/>
              <a:tabLst/>
              <a:defRPr/>
            </a:pP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Unlived 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lives.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6600"/>
              </a:buClr>
              <a:buSzPct val="80000"/>
              <a:tabLst/>
              <a:defRPr/>
            </a:pPr>
            <a:endParaRPr kumimoji="1" lang="en-US" sz="32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6600"/>
              </a:buClr>
              <a:buSzPct val="80000"/>
              <a:buFont typeface="Wingdings"/>
              <a:buChar char="p"/>
              <a:tabLst/>
              <a:defRPr/>
            </a:pP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Introducing children to the evil and immorality of the world around them</a:t>
            </a: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6600"/>
              </a:buClr>
              <a:buSzPct val="80000"/>
              <a:tabLst/>
              <a:defRPr/>
            </a:pPr>
            <a:endParaRPr kumimoji="1" lang="en-US" sz="32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6600"/>
              </a:buClr>
              <a:buSzPct val="80000"/>
              <a:buFont typeface="Wingdings"/>
              <a:buChar char="p"/>
              <a:tabLst/>
              <a:defRPr/>
            </a:pPr>
            <a:r>
              <a:rPr kumimoji="1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Being an American. </a:t>
            </a:r>
            <a:endParaRPr kumimoji="1" lang="en-US" sz="32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71678"/>
            <a:ext cx="8929718" cy="4500594"/>
          </a:xfrm>
        </p:spPr>
        <p:txBody>
          <a:bodyPr>
            <a:normAutofit/>
          </a:bodyPr>
          <a:lstStyle/>
          <a:p>
            <a:pPr marL="609600" indent="-609600" algn="ctr">
              <a:lnSpc>
                <a:spcPct val="90000"/>
              </a:lnSpc>
              <a:buClr>
                <a:schemeClr val="accent2">
                  <a:lumMod val="75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altLang="zh-TW" dirty="0" smtClean="0">
                <a:solidFill>
                  <a:schemeClr val="tx1"/>
                </a:solidFill>
              </a:rPr>
              <a:t>I</a:t>
            </a:r>
            <a:r>
              <a:rPr lang="en-US" altLang="zh-TW" dirty="0" smtClean="0">
                <a:solidFill>
                  <a:schemeClr val="tx1"/>
                </a:solidFill>
              </a:rPr>
              <a:t>nfluence </a:t>
            </a:r>
            <a:r>
              <a:rPr lang="en-US" altLang="zh-TW" dirty="0" smtClean="0">
                <a:solidFill>
                  <a:schemeClr val="tx1"/>
                </a:solidFill>
              </a:rPr>
              <a:t>of French </a:t>
            </a:r>
            <a:r>
              <a:rPr lang="en-US" altLang="zh-TW" dirty="0" smtClean="0">
                <a:solidFill>
                  <a:schemeClr val="tx1"/>
                </a:solidFill>
              </a:rPr>
              <a:t>Realism.</a:t>
            </a:r>
          </a:p>
          <a:p>
            <a:pPr marL="609600" indent="-609600" algn="ctr">
              <a:lnSpc>
                <a:spcPct val="90000"/>
              </a:lnSpc>
              <a:buClr>
                <a:schemeClr val="accent2">
                  <a:lumMod val="75000"/>
                </a:schemeClr>
              </a:buClr>
              <a:buSzPct val="100000"/>
              <a:buNone/>
            </a:pPr>
            <a:endParaRPr lang="en-US" altLang="zh-TW" sz="1000" dirty="0" smtClean="0">
              <a:solidFill>
                <a:schemeClr val="tx1"/>
              </a:solidFill>
            </a:endParaRPr>
          </a:p>
          <a:p>
            <a:pPr marL="609600" indent="-609600" algn="ctr">
              <a:lnSpc>
                <a:spcPct val="90000"/>
              </a:lnSpc>
              <a:buClr>
                <a:schemeClr val="accent2">
                  <a:lumMod val="75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altLang="zh-TW" dirty="0" smtClean="0">
                <a:solidFill>
                  <a:schemeClr val="tx1"/>
                </a:solidFill>
              </a:rPr>
              <a:t>C</a:t>
            </a:r>
            <a:r>
              <a:rPr lang="en-US" altLang="zh-TW" dirty="0" smtClean="0">
                <a:solidFill>
                  <a:schemeClr val="tx1"/>
                </a:solidFill>
              </a:rPr>
              <a:t>hanged </a:t>
            </a:r>
            <a:r>
              <a:rPr lang="en-US" altLang="zh-TW" dirty="0" smtClean="0">
                <a:solidFill>
                  <a:schemeClr val="tx1"/>
                </a:solidFill>
              </a:rPr>
              <a:t>the relationship between literature and </a:t>
            </a:r>
            <a:r>
              <a:rPr lang="en-US" altLang="zh-TW" dirty="0" smtClean="0">
                <a:solidFill>
                  <a:schemeClr val="tx1"/>
                </a:solidFill>
              </a:rPr>
              <a:t>society.</a:t>
            </a:r>
          </a:p>
          <a:p>
            <a:pPr marL="609600" indent="-609600" algn="ctr">
              <a:lnSpc>
                <a:spcPct val="90000"/>
              </a:lnSpc>
              <a:buClr>
                <a:schemeClr val="accent2">
                  <a:lumMod val="75000"/>
                </a:schemeClr>
              </a:buClr>
              <a:buSzPct val="100000"/>
              <a:buNone/>
            </a:pPr>
            <a:endParaRPr lang="en-US" altLang="zh-TW" sz="1400" dirty="0" smtClean="0">
              <a:solidFill>
                <a:schemeClr val="tx1"/>
              </a:solidFill>
            </a:endParaRPr>
          </a:p>
          <a:p>
            <a:pPr marL="609600" indent="-609600" algn="ctr">
              <a:lnSpc>
                <a:spcPct val="90000"/>
              </a:lnSpc>
              <a:buClr>
                <a:schemeClr val="accent2">
                  <a:lumMod val="75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altLang="zh-TW" dirty="0" smtClean="0">
                <a:solidFill>
                  <a:schemeClr val="tx1"/>
                </a:solidFill>
              </a:rPr>
              <a:t>N</a:t>
            </a:r>
            <a:r>
              <a:rPr lang="en-US" altLang="zh-TW" dirty="0" smtClean="0">
                <a:solidFill>
                  <a:schemeClr val="tx1"/>
                </a:solidFill>
              </a:rPr>
              <a:t>ovel </a:t>
            </a:r>
            <a:r>
              <a:rPr lang="en-US" altLang="zh-TW" dirty="0" smtClean="0">
                <a:solidFill>
                  <a:schemeClr val="tx1"/>
                </a:solidFill>
              </a:rPr>
              <a:t>had the power to become a political </a:t>
            </a:r>
            <a:r>
              <a:rPr lang="en-US" altLang="zh-TW" dirty="0" smtClean="0">
                <a:solidFill>
                  <a:schemeClr val="tx1"/>
                </a:solidFill>
              </a:rPr>
              <a:t>weapon.</a:t>
            </a:r>
          </a:p>
          <a:p>
            <a:pPr marL="609600" indent="-609600" algn="ctr">
              <a:lnSpc>
                <a:spcPct val="90000"/>
              </a:lnSpc>
              <a:buClr>
                <a:schemeClr val="accent2">
                  <a:lumMod val="75000"/>
                </a:schemeClr>
              </a:buClr>
              <a:buSzPct val="100000"/>
              <a:buNone/>
            </a:pPr>
            <a:endParaRPr lang="en-US" altLang="zh-TW" sz="1400" dirty="0" smtClean="0">
              <a:solidFill>
                <a:schemeClr val="tx1"/>
              </a:solidFill>
            </a:endParaRPr>
          </a:p>
          <a:p>
            <a:pPr marL="609600" indent="-609600" algn="ctr">
              <a:lnSpc>
                <a:spcPct val="90000"/>
              </a:lnSpc>
              <a:buClr>
                <a:schemeClr val="accent2">
                  <a:lumMod val="75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altLang="zh-TW" dirty="0" smtClean="0">
                <a:solidFill>
                  <a:schemeClr val="tx1"/>
                </a:solidFill>
              </a:rPr>
              <a:t>In </a:t>
            </a:r>
            <a:r>
              <a:rPr lang="en-US" altLang="zh-TW" dirty="0" smtClean="0">
                <a:solidFill>
                  <a:schemeClr val="tx1"/>
                </a:solidFill>
              </a:rPr>
              <a:t>literature, realism gives us a picture of life as it really is</a:t>
            </a:r>
            <a:r>
              <a:rPr lang="en-US" altLang="zh-TW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428596" y="428604"/>
            <a:ext cx="36433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Outline…</a:t>
            </a:r>
            <a:endParaRPr lang="en-US" sz="4000" dirty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6696" y="357166"/>
            <a:ext cx="8248708" cy="6215106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</a:rPr>
              <a:t>Naturalism: </a:t>
            </a:r>
            <a:r>
              <a:rPr lang="en-US" dirty="0" smtClean="0">
                <a:solidFill>
                  <a:schemeClr val="tx1"/>
                </a:solidFill>
              </a:rPr>
              <a:t>refers </a:t>
            </a:r>
            <a:r>
              <a:rPr lang="en-US" dirty="0" smtClean="0">
                <a:solidFill>
                  <a:schemeClr val="tx1"/>
                </a:solidFill>
              </a:rPr>
              <a:t>to various topics within philosophy and science, environmental movements, and other areas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itchFamily="2" charset="2"/>
              <a:buChar char="§"/>
            </a:pPr>
            <a:endParaRPr lang="en-US" sz="1500" dirty="0" smtClean="0">
              <a:solidFill>
                <a:schemeClr val="tx1"/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</a:rPr>
              <a:t>Realism: </a:t>
            </a:r>
            <a:endParaRPr lang="en-US" b="1" dirty="0" smtClean="0">
              <a:solidFill>
                <a:schemeClr val="tx1"/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SzPct val="80000"/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manner of treating subject matter that presents a careful description of everyday </a:t>
            </a:r>
            <a:r>
              <a:rPr lang="en-US" dirty="0" smtClean="0">
                <a:solidFill>
                  <a:schemeClr val="tx1"/>
                </a:solidFill>
              </a:rPr>
              <a:t>life.</a:t>
            </a:r>
          </a:p>
          <a:p>
            <a:pPr>
              <a:buClr>
                <a:schemeClr val="accent2">
                  <a:lumMod val="75000"/>
                </a:schemeClr>
              </a:buClr>
              <a:buSzPct val="80000"/>
              <a:buFont typeface="Arial" pitchFamily="34" charset="0"/>
              <a:buChar char="•"/>
            </a:pPr>
            <a:endParaRPr lang="en-US" sz="1500" dirty="0" smtClean="0">
              <a:solidFill>
                <a:schemeClr val="tx1"/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SzPct val="80000"/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theory of writing in which the ordinary, familiar, or </a:t>
            </a:r>
            <a:r>
              <a:rPr lang="en-US" dirty="0" smtClean="0">
                <a:solidFill>
                  <a:schemeClr val="tx1"/>
                </a:solidFill>
              </a:rPr>
              <a:t>aspects </a:t>
            </a:r>
            <a:r>
              <a:rPr lang="en-US" dirty="0" smtClean="0">
                <a:solidFill>
                  <a:schemeClr val="tx1"/>
                </a:solidFill>
              </a:rPr>
              <a:t>of life are represented in a straightforward </a:t>
            </a:r>
            <a:r>
              <a:rPr lang="en-US" dirty="0" smtClean="0">
                <a:solidFill>
                  <a:schemeClr val="tx1"/>
                </a:solidFill>
              </a:rPr>
              <a:t>manner </a:t>
            </a:r>
            <a:r>
              <a:rPr lang="en-US" dirty="0" smtClean="0">
                <a:solidFill>
                  <a:schemeClr val="tx1"/>
                </a:solidFill>
              </a:rPr>
              <a:t>that is presumed to reflect life as it actually is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sz="1100" dirty="0" smtClean="0">
                <a:solidFill>
                  <a:schemeClr val="tx1"/>
                </a:solidFill>
              </a:rPr>
              <a:t>(Dictionary.com)</a:t>
            </a:r>
            <a:endParaRPr lang="en-US" sz="11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14282" y="285729"/>
            <a:ext cx="8286808" cy="121444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  <a:t>William Dean Howell </a:t>
            </a:r>
            <a:b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</a:br>
            <a: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  <a:t>(</a:t>
            </a:r>
            <a: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  <a:t>1837-1920</a:t>
            </a:r>
            <a: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  <a:t>)</a:t>
            </a:r>
            <a:r>
              <a:rPr kumimoji="1" lang="en-US" altLang="zh-TW" sz="4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  <a:t> 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0" y="2000241"/>
            <a:ext cx="8786842" cy="42148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990600" marR="0" lvl="1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SzPct val="50000"/>
              <a:buFont typeface="Arial" pitchFamily="34" charset="0"/>
              <a:buChar char="•"/>
              <a:tabLst/>
              <a:defRPr/>
            </a:pPr>
            <a:endParaRPr kumimoji="1" lang="en-US" altLang="zh-TW" sz="2800" b="0" i="0" u="none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990600" marR="0" lvl="1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  <a:buSzPct val="80000"/>
              <a:buFont typeface="Wingdings" pitchFamily="2" charset="2"/>
              <a:buChar char="v"/>
              <a:tabLst/>
              <a:defRPr/>
            </a:pPr>
            <a:r>
              <a:rPr kumimoji="1" lang="en-US" altLang="zh-TW" sz="3600" kern="0" dirty="0" smtClean="0">
                <a:latin typeface="+mj-lt"/>
              </a:rPr>
              <a:t>Created</a:t>
            </a:r>
            <a:r>
              <a:rPr kumimoji="1" lang="en-US" altLang="zh-TW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1" lang="en-US" altLang="zh-TW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the first theory for American realism</a:t>
            </a:r>
            <a:r>
              <a:rPr kumimoji="1" lang="en-US" altLang="zh-TW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  <a:p>
            <a:pPr marL="990600" marR="0" lvl="1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  <a:buSzPct val="80000"/>
              <a:buFont typeface="Wingdings" pitchFamily="2" charset="2"/>
              <a:buChar char="v"/>
              <a:tabLst/>
              <a:defRPr/>
            </a:pPr>
            <a:endParaRPr kumimoji="1" lang="en-US" altLang="zh-TW" sz="3600" b="0" i="0" u="none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990600" marR="0" lvl="1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  <a:buSzPct val="80000"/>
              <a:buFont typeface="Wingdings" pitchFamily="2" charset="2"/>
              <a:buChar char="v"/>
              <a:tabLst/>
              <a:defRPr/>
            </a:pPr>
            <a:r>
              <a:rPr kumimoji="1" lang="en-US" altLang="zh-TW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Under him realism became </a:t>
            </a:r>
            <a:r>
              <a:rPr kumimoji="1" lang="en-US" altLang="zh-TW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the (</a:t>
            </a:r>
            <a:r>
              <a:rPr kumimoji="1" lang="en-US" altLang="zh-TW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mainstream) of American literature.</a:t>
            </a:r>
          </a:p>
        </p:txBody>
      </p:sp>
      <p:pic>
        <p:nvPicPr>
          <p:cNvPr id="6" name="Picture 5" descr="howell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245655">
            <a:off x="7642667" y="210944"/>
            <a:ext cx="1459467" cy="146997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14282" y="214291"/>
            <a:ext cx="8215370" cy="121444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  <a:t>William Dean Howell </a:t>
            </a:r>
            <a:b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</a:br>
            <a: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  <a:t>(</a:t>
            </a:r>
            <a: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  <a:t>1837-1920</a:t>
            </a:r>
            <a: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  <a:t>)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42844" y="2285992"/>
            <a:ext cx="8558214" cy="43577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990600" marR="0" lvl="1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Pct val="80000"/>
              <a:buFont typeface="Wingdings" pitchFamily="2" charset="2"/>
              <a:buChar char="v"/>
              <a:tabLst/>
              <a:defRPr/>
            </a:pPr>
            <a:r>
              <a:rPr kumimoji="1" lang="en-US" altLang="zh-TW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Howell’s put his realist theories  into practice in his novels.</a:t>
            </a:r>
          </a:p>
          <a:p>
            <a:pPr marL="990600" marR="0" lvl="1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Pct val="80000"/>
              <a:buFont typeface="Wingdings" pitchFamily="2" charset="2"/>
              <a:buChar char="v"/>
              <a:tabLst/>
              <a:defRPr/>
            </a:pPr>
            <a:endParaRPr kumimoji="1" lang="en-US" altLang="zh-TW" sz="3600" kern="0" noProof="0" dirty="0" smtClean="0">
              <a:latin typeface="+mj-lt"/>
            </a:endParaRPr>
          </a:p>
          <a:p>
            <a:pPr marL="990600" marR="0" lvl="1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Pct val="80000"/>
              <a:buFont typeface="Wingdings" pitchFamily="2" charset="2"/>
              <a:buChar char="v"/>
              <a:tabLst/>
              <a:defRPr/>
            </a:pPr>
            <a:endParaRPr kumimoji="1" lang="en-US" altLang="zh-TW" sz="3600" b="0" i="0" u="none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990600" marR="0" lvl="1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Pct val="80000"/>
              <a:buFont typeface="Wingdings" pitchFamily="2" charset="2"/>
              <a:buChar char="v"/>
              <a:tabLst/>
              <a:defRPr/>
            </a:pPr>
            <a:r>
              <a:rPr kumimoji="1" lang="en-US" altLang="zh-TW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The theme </a:t>
            </a:r>
            <a:r>
              <a:rPr kumimoji="1" lang="en-US" altLang="zh-TW" sz="3600" b="1" i="1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of </a:t>
            </a:r>
            <a:r>
              <a:rPr kumimoji="1" lang="en-US" altLang="zh-TW" sz="36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A Modern Instance </a:t>
            </a:r>
            <a:r>
              <a:rPr kumimoji="1" lang="en-US" altLang="zh-TW" sz="3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(1882),</a:t>
            </a:r>
            <a:r>
              <a:rPr kumimoji="1" lang="en-US" altLang="zh-TW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shocked the public.</a:t>
            </a:r>
          </a:p>
          <a:p>
            <a:pPr marL="990600" marR="0" lvl="1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50000"/>
              <a:buFont typeface="Wingdings" pitchFamily="2" charset="2"/>
              <a:buChar char="v"/>
              <a:tabLst/>
              <a:defRPr/>
            </a:pPr>
            <a:endParaRPr kumimoji="1" lang="en-US" altLang="zh-TW" sz="2400" b="0" i="0" u="none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5" descr="howell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245655">
            <a:off x="7642667" y="210944"/>
            <a:ext cx="1459467" cy="146997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0" y="1857364"/>
            <a:ext cx="8858280" cy="50006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990600" marR="0" lvl="1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50000"/>
              <a:buFont typeface="Wingdings" pitchFamily="2" charset="2"/>
              <a:buChar char="v"/>
              <a:tabLst/>
              <a:defRPr/>
            </a:pPr>
            <a:endParaRPr kumimoji="1" lang="en-US" altLang="zh-TW" sz="2400" b="0" u="none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990600" lvl="1" indent="-533400">
              <a:buClr>
                <a:srgbClr val="0070C0"/>
              </a:buClr>
              <a:buSzPct val="99000"/>
            </a:pPr>
            <a:endParaRPr lang="en-US" altLang="zh-TW" sz="1400" i="1" dirty="0" smtClean="0"/>
          </a:p>
          <a:p>
            <a:pPr marL="990600" lvl="1" indent="-533400">
              <a:buClr>
                <a:srgbClr val="0070C0"/>
              </a:buClr>
              <a:buSzPct val="99000"/>
              <a:buFont typeface="Wingdings" pitchFamily="2" charset="2"/>
              <a:buChar char="v"/>
            </a:pPr>
            <a:r>
              <a:rPr lang="en-US" altLang="zh-TW" sz="2400" i="1" dirty="0" smtClean="0"/>
              <a:t>He </a:t>
            </a:r>
            <a:r>
              <a:rPr lang="en-US" altLang="zh-TW" sz="2400" i="1" dirty="0" smtClean="0"/>
              <a:t>attacks Romantic </a:t>
            </a:r>
            <a:r>
              <a:rPr lang="en-US" altLang="zh-TW" sz="2400" i="1" dirty="0" smtClean="0"/>
              <a:t>nonsense</a:t>
            </a:r>
            <a:r>
              <a:rPr lang="en-US" altLang="zh-TW" sz="2400" i="1" dirty="0" smtClean="0"/>
              <a:t>.</a:t>
            </a:r>
          </a:p>
          <a:p>
            <a:pPr marL="990600" lvl="1" indent="-533400">
              <a:buClr>
                <a:srgbClr val="0070C0"/>
              </a:buClr>
              <a:buSzPct val="99000"/>
              <a:buFont typeface="Wingdings" pitchFamily="2" charset="2"/>
              <a:buChar char="v"/>
            </a:pPr>
            <a:endParaRPr lang="en-US" altLang="zh-TW" sz="1400" i="1" dirty="0" smtClean="0"/>
          </a:p>
          <a:p>
            <a:pPr marL="990600" lvl="1" indent="-533400" algn="ctr">
              <a:buClr>
                <a:srgbClr val="0070C0"/>
              </a:buClr>
              <a:buSzPct val="99000"/>
            </a:pPr>
            <a:r>
              <a:rPr lang="en-US" altLang="zh-TW" sz="2400" i="1" dirty="0" smtClean="0"/>
              <a:t>He complains about the power of theses novels to form</a:t>
            </a:r>
            <a:r>
              <a:rPr lang="en-US" altLang="zh-TW" sz="2400" dirty="0" smtClean="0">
                <a:latin typeface="Arial" pitchFamily="34" charset="0"/>
              </a:rPr>
              <a:t> “the whole intellectual experience” of large number of people</a:t>
            </a:r>
            <a:r>
              <a:rPr lang="en-US" altLang="zh-TW" sz="2400" dirty="0" smtClean="0">
                <a:latin typeface="Arial" pitchFamily="34" charset="0"/>
              </a:rPr>
              <a:t>.</a:t>
            </a:r>
          </a:p>
          <a:p>
            <a:pPr marL="990600" lvl="1" indent="-533400">
              <a:buClr>
                <a:srgbClr val="0070C0"/>
              </a:buClr>
              <a:buSzPct val="99000"/>
              <a:buFont typeface="Wingdings" pitchFamily="2" charset="2"/>
              <a:buChar char="v"/>
            </a:pPr>
            <a:endParaRPr lang="en-US" altLang="zh-TW" sz="1400" dirty="0" smtClean="0">
              <a:latin typeface="Arial" pitchFamily="34" charset="0"/>
            </a:endParaRPr>
          </a:p>
          <a:p>
            <a:pPr marL="990600" lvl="1" indent="-533400">
              <a:buClr>
                <a:srgbClr val="0070C0"/>
              </a:buClr>
              <a:buSzPct val="99000"/>
              <a:buFont typeface="Wingdings" pitchFamily="2" charset="2"/>
              <a:buChar char="v"/>
            </a:pPr>
            <a:endParaRPr lang="en-US" altLang="zh-TW" sz="1400" dirty="0" smtClean="0">
              <a:latin typeface="Arial" pitchFamily="34" charset="0"/>
            </a:endParaRPr>
          </a:p>
          <a:p>
            <a:pPr marL="990600" lvl="1" indent="-533400">
              <a:buClr>
                <a:srgbClr val="0070C0"/>
              </a:buClr>
              <a:buSzPct val="99000"/>
            </a:pPr>
            <a:endParaRPr lang="en-US" altLang="zh-TW" sz="1400" dirty="0" smtClean="0">
              <a:latin typeface="Arial" pitchFamily="34" charset="0"/>
            </a:endParaRPr>
          </a:p>
          <a:p>
            <a:pPr marL="990600" lvl="1" indent="-533400">
              <a:buClr>
                <a:srgbClr val="0070C0"/>
              </a:buClr>
              <a:buSzPct val="99000"/>
              <a:buFont typeface="Wingdings" pitchFamily="2" charset="2"/>
              <a:buChar char="v"/>
            </a:pPr>
            <a:r>
              <a:rPr lang="en-US" altLang="zh-TW" sz="2400" dirty="0" smtClean="0">
                <a:latin typeface="Arial" pitchFamily="34" charset="0"/>
              </a:rPr>
              <a:t>Then he goes on to say:“</a:t>
            </a:r>
            <a:r>
              <a:rPr lang="en-US" altLang="zh-TW" sz="2400" dirty="0" smtClean="0"/>
              <a:t>The novelists might be the greatest possible help to us if they painted life as it is, and human feelings in their true proportion and relation.</a:t>
            </a:r>
            <a:r>
              <a:rPr lang="en-US" altLang="zh-TW" sz="2400" dirty="0" smtClean="0">
                <a:latin typeface="Arial" pitchFamily="34" charset="0"/>
              </a:rPr>
              <a:t>”</a:t>
            </a:r>
          </a:p>
          <a:p>
            <a:pPr marL="990600" marR="0" lvl="1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50000"/>
              <a:buFont typeface="Wingdings" pitchFamily="2" charset="2"/>
              <a:buChar char="v"/>
              <a:tabLst/>
              <a:defRPr/>
            </a:pPr>
            <a:endParaRPr kumimoji="1" lang="en-US" altLang="zh-TW" sz="2400" b="0" u="none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990600" marR="0" lvl="1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50000"/>
              <a:buFont typeface="Wingdings" pitchFamily="2" charset="2"/>
              <a:buChar char="v"/>
              <a:tabLst/>
              <a:defRPr/>
            </a:pPr>
            <a:endParaRPr kumimoji="1" lang="en-US" altLang="zh-TW" sz="2400" b="1" u="none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500034" y="214313"/>
            <a:ext cx="8001056" cy="128586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  <a:t>William Dean Howell </a:t>
            </a:r>
            <a:b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</a:br>
            <a: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  <a:t>(</a:t>
            </a:r>
            <a: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  <a:t>1837-1920</a:t>
            </a:r>
            <a: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  <a:t>)</a:t>
            </a:r>
          </a:p>
        </p:txBody>
      </p:sp>
      <p:pic>
        <p:nvPicPr>
          <p:cNvPr id="6" name="Picture 5" descr="howell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245655">
            <a:off x="7642667" y="210944"/>
            <a:ext cx="1459467" cy="146997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-214346" y="2071678"/>
            <a:ext cx="9001188" cy="47863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990600" lvl="1" indent="-533400">
              <a:buClr>
                <a:srgbClr val="0070C0"/>
              </a:buClr>
              <a:buFont typeface="Wingdings" pitchFamily="2" charset="2"/>
              <a:buChar char="v"/>
            </a:pPr>
            <a:r>
              <a:rPr lang="en-US" altLang="zh-TW" sz="2800" dirty="0" smtClean="0"/>
              <a:t>Howells hated the romantic literature of such popular writers .</a:t>
            </a:r>
          </a:p>
          <a:p>
            <a:pPr marL="990600" lvl="1" indent="-533400">
              <a:buClr>
                <a:srgbClr val="0070C0"/>
              </a:buClr>
              <a:buFont typeface="Arial" pitchFamily="34" charset="0"/>
              <a:buChar char="•"/>
            </a:pPr>
            <a:endParaRPr lang="en-US" altLang="zh-TW" sz="2800" dirty="0" smtClean="0"/>
          </a:p>
          <a:p>
            <a:pPr marL="990600" lvl="1" indent="-533400">
              <a:buClr>
                <a:srgbClr val="0070C0"/>
              </a:buClr>
              <a:buFont typeface="Wingdings" pitchFamily="2" charset="2"/>
              <a:buChar char="v"/>
            </a:pPr>
            <a:r>
              <a:rPr lang="en-US" altLang="zh-TW" sz="2800" dirty="0" smtClean="0"/>
              <a:t>Such novels </a:t>
            </a:r>
            <a:r>
              <a:rPr lang="en-US" altLang="zh-TW" sz="2800" dirty="0" smtClean="0">
                <a:latin typeface="Arial" pitchFamily="34" charset="0"/>
              </a:rPr>
              <a:t>“ make one forget life and all its cares and duties ”, he wrote.</a:t>
            </a:r>
          </a:p>
          <a:p>
            <a:pPr marL="990600" lvl="1" indent="-533400">
              <a:buClr>
                <a:srgbClr val="0070C0"/>
              </a:buClr>
              <a:buFont typeface="Arial" pitchFamily="34" charset="0"/>
              <a:buChar char="•"/>
            </a:pPr>
            <a:endParaRPr lang="en-US" altLang="zh-TW" sz="2800" dirty="0" smtClean="0">
              <a:latin typeface="Arial" pitchFamily="34" charset="0"/>
            </a:endParaRPr>
          </a:p>
          <a:p>
            <a:pPr marL="990600" lvl="1" indent="-533400">
              <a:buClr>
                <a:srgbClr val="0070C0"/>
              </a:buClr>
              <a:buFont typeface="Wingdings" pitchFamily="2" charset="2"/>
              <a:buChar char="v"/>
            </a:pPr>
            <a:r>
              <a:rPr lang="en-US" altLang="zh-TW" sz="2800" dirty="0" smtClean="0"/>
              <a:t>Novels </a:t>
            </a:r>
            <a:r>
              <a:rPr lang="en-US" altLang="zh-TW" sz="2800" dirty="0" smtClean="0">
                <a:latin typeface="Arial" pitchFamily="34" charset="0"/>
              </a:rPr>
              <a:t>“</a:t>
            </a:r>
            <a:r>
              <a:rPr lang="en-US" altLang="zh-TW" sz="2800" dirty="0" smtClean="0"/>
              <a:t>should make you think . . . and shame you into wishing to be a more helpful creature than you are.</a:t>
            </a:r>
            <a:r>
              <a:rPr lang="en-US" altLang="zh-TW" sz="2800" dirty="0" smtClean="0">
                <a:latin typeface="Arial" pitchFamily="34" charset="0"/>
              </a:rPr>
              <a:t>”</a:t>
            </a:r>
            <a:endParaRPr lang="en-US" altLang="zh-TW" sz="2800" dirty="0" smtClean="0"/>
          </a:p>
          <a:p>
            <a:pPr marL="990600" marR="0" lvl="1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50000"/>
              <a:buFont typeface="Wingdings" pitchFamily="2" charset="2"/>
              <a:buChar char="v"/>
              <a:tabLst/>
              <a:defRPr/>
            </a:pPr>
            <a:endParaRPr kumimoji="1" lang="en-US" altLang="zh-TW" sz="2400" b="0" i="0" u="none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90600" marR="0" lvl="1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50000"/>
              <a:buFont typeface="Wingdings" pitchFamily="2" charset="2"/>
              <a:buChar char="v"/>
              <a:tabLst/>
              <a:defRPr/>
            </a:pPr>
            <a:endParaRPr kumimoji="1" lang="en-US" altLang="zh-TW" sz="2400" b="0" i="0" u="none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00034" y="214313"/>
            <a:ext cx="8001056" cy="128586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  <a:t>William Dean Howell </a:t>
            </a:r>
            <a:b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</a:br>
            <a: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  <a:t>(</a:t>
            </a:r>
            <a: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  <a:t>1837-1920</a:t>
            </a:r>
            <a: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  <a:t>)</a:t>
            </a:r>
          </a:p>
        </p:txBody>
      </p:sp>
      <p:pic>
        <p:nvPicPr>
          <p:cNvPr id="7" name="Picture 6" descr="howell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245655">
            <a:off x="7642667" y="210944"/>
            <a:ext cx="1459467" cy="146997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-285784" y="2143116"/>
            <a:ext cx="9144064" cy="47148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990600" lvl="1" indent="-533400">
              <a:buClr>
                <a:srgbClr val="0070C0"/>
              </a:buClr>
              <a:buFont typeface="Wingdings" pitchFamily="2" charset="2"/>
              <a:buChar char="v"/>
            </a:pPr>
            <a:r>
              <a:rPr lang="en-US" altLang="zh-TW" sz="2800" dirty="0" smtClean="0"/>
              <a:t>The Good realists should be interested in </a:t>
            </a:r>
            <a:r>
              <a:rPr lang="en-US" altLang="zh-TW" sz="2800" dirty="0" smtClean="0">
                <a:latin typeface="Arial" pitchFamily="34" charset="0"/>
              </a:rPr>
              <a:t>“</a:t>
            </a:r>
            <a:r>
              <a:rPr lang="en-US" altLang="zh-TW" sz="2800" dirty="0" smtClean="0"/>
              <a:t>the common feelings or commonplace </a:t>
            </a:r>
            <a:r>
              <a:rPr lang="en-US" altLang="zh-TW" sz="2800" dirty="0" smtClean="0"/>
              <a:t>people”.</a:t>
            </a:r>
            <a:r>
              <a:rPr lang="en-US" altLang="zh-TW" sz="2400" dirty="0" smtClean="0"/>
              <a:t> </a:t>
            </a:r>
            <a:endParaRPr lang="en-US" altLang="zh-TW" sz="2400" dirty="0" smtClean="0"/>
          </a:p>
          <a:p>
            <a:pPr marL="990600" lvl="1" indent="-533400">
              <a:buClr>
                <a:srgbClr val="0070C0"/>
              </a:buClr>
            </a:pPr>
            <a:endParaRPr lang="en-US" altLang="zh-TW" sz="2400" dirty="0" smtClean="0"/>
          </a:p>
          <a:p>
            <a:pPr marL="990600" lvl="1" indent="-533400">
              <a:buClr>
                <a:srgbClr val="0070C0"/>
              </a:buClr>
              <a:buFont typeface="Wingdings" pitchFamily="2" charset="2"/>
              <a:buChar char="v"/>
            </a:pPr>
            <a:r>
              <a:rPr lang="en-US" altLang="zh-TW" sz="2800" dirty="0" smtClean="0"/>
              <a:t>On the other hand , he felt that </a:t>
            </a:r>
            <a:r>
              <a:rPr lang="en-US" altLang="zh-TW" sz="2800" dirty="0" smtClean="0"/>
              <a:t>authors </a:t>
            </a:r>
            <a:r>
              <a:rPr lang="en-US" altLang="zh-TW" sz="2800" dirty="0" smtClean="0"/>
              <a:t>should  not make  society look more ugly than it is .</a:t>
            </a:r>
          </a:p>
          <a:p>
            <a:pPr marL="990600" lvl="1" indent="-533400">
              <a:buClr>
                <a:srgbClr val="0070C0"/>
              </a:buClr>
            </a:pPr>
            <a:endParaRPr lang="en-US" altLang="zh-TW" sz="2800" dirty="0" smtClean="0"/>
          </a:p>
          <a:p>
            <a:pPr marL="990600" lvl="1" indent="-533400">
              <a:buClr>
                <a:srgbClr val="0070C0"/>
              </a:buClr>
              <a:buFont typeface="Wingdings" pitchFamily="2" charset="2"/>
              <a:buChar char="v"/>
            </a:pPr>
            <a:r>
              <a:rPr lang="en-US" altLang="zh-TW" sz="2800" dirty="0" smtClean="0"/>
              <a:t>American novels should depict the</a:t>
            </a:r>
            <a:r>
              <a:rPr lang="en-US" altLang="zh-TW" sz="2800" dirty="0" smtClean="0">
                <a:latin typeface="Arial" pitchFamily="34" charset="0"/>
              </a:rPr>
              <a:t> “more smiling aspects of life</a:t>
            </a:r>
            <a:r>
              <a:rPr lang="en-US" altLang="zh-TW" sz="2800" dirty="0" smtClean="0">
                <a:latin typeface="Arial" pitchFamily="34" charset="0"/>
              </a:rPr>
              <a:t>”</a:t>
            </a:r>
            <a:endParaRPr lang="en-US" altLang="zh-TW" sz="2800" dirty="0" smtClean="0">
              <a:latin typeface="Arial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00034" y="214313"/>
            <a:ext cx="8001056" cy="128586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  <a:t>William Dean Howell </a:t>
            </a:r>
            <a:b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</a:br>
            <a: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  <a:t>(</a:t>
            </a:r>
            <a: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  <a:t>1837-1920</a:t>
            </a:r>
            <a:r>
              <a:rPr kumimoji="1" lang="en-US" altLang="zh-TW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gency FB" pitchFamily="34" charset="0"/>
                <a:ea typeface="+mj-ea"/>
                <a:cs typeface="+mj-cs"/>
              </a:rPr>
              <a:t>)</a:t>
            </a:r>
          </a:p>
        </p:txBody>
      </p:sp>
      <p:pic>
        <p:nvPicPr>
          <p:cNvPr id="5" name="Picture 4" descr="howell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245655">
            <a:off x="7642667" y="210944"/>
            <a:ext cx="1459467" cy="146997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359</TotalTime>
  <Words>1155</Words>
  <Application>Microsoft Office PowerPoint</Application>
  <PresentationFormat>عرض على الشاشة (3:4)‏</PresentationFormat>
  <Paragraphs>182</Paragraphs>
  <Slides>27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27</vt:i4>
      </vt:variant>
    </vt:vector>
  </HeadingPairs>
  <TitlesOfParts>
    <vt:vector size="28" baseType="lpstr">
      <vt:lpstr>Brooklet</vt:lpstr>
      <vt:lpstr>الشريحة 1</vt:lpstr>
      <vt:lpstr>Chapter 7  The Era of Realism and Naturalism 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Bellamy’s  famous works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  <vt:lpstr>الشريحة 20</vt:lpstr>
      <vt:lpstr>الشريحة 21</vt:lpstr>
      <vt:lpstr>الشريحة 22</vt:lpstr>
      <vt:lpstr>الشريحة 23</vt:lpstr>
      <vt:lpstr>الشريحة 24</vt:lpstr>
      <vt:lpstr>الشريحة 25</vt:lpstr>
      <vt:lpstr>الشريحة 26</vt:lpstr>
      <vt:lpstr>الشريحة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41</cp:revision>
  <dcterms:created xsi:type="dcterms:W3CDTF">2010-03-15T19:05:57Z</dcterms:created>
  <dcterms:modified xsi:type="dcterms:W3CDTF">2010-03-16T23:50:11Z</dcterms:modified>
</cp:coreProperties>
</file>